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310" r:id="rId11"/>
    <p:sldId id="311" r:id="rId12"/>
    <p:sldId id="312" r:id="rId13"/>
    <p:sldId id="313" r:id="rId14"/>
    <p:sldId id="314" r:id="rId15"/>
    <p:sldId id="266" r:id="rId16"/>
    <p:sldId id="316" r:id="rId17"/>
    <p:sldId id="318" r:id="rId18"/>
    <p:sldId id="267" r:id="rId19"/>
    <p:sldId id="268" r:id="rId20"/>
    <p:sldId id="269" r:id="rId21"/>
    <p:sldId id="265" r:id="rId22"/>
    <p:sldId id="270" r:id="rId23"/>
    <p:sldId id="271" r:id="rId24"/>
    <p:sldId id="273" r:id="rId25"/>
    <p:sldId id="274" r:id="rId26"/>
    <p:sldId id="275" r:id="rId27"/>
    <p:sldId id="276" r:id="rId28"/>
    <p:sldId id="306" r:id="rId29"/>
    <p:sldId id="277" r:id="rId30"/>
    <p:sldId id="321" r:id="rId31"/>
    <p:sldId id="278" r:id="rId32"/>
    <p:sldId id="279" r:id="rId33"/>
    <p:sldId id="307" r:id="rId34"/>
    <p:sldId id="322" r:id="rId35"/>
    <p:sldId id="281" r:id="rId36"/>
    <p:sldId id="323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308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993300"/>
    <a:srgbClr val="990000"/>
    <a:srgbClr val="CC66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8D08E-B209-4803-9A89-6A74E6FD9D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279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48C2A-AF40-4DC0-9F85-24F99F48A3F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776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AEADC-1D3F-4667-A48B-7D12FC3C93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8652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DBDF37-DDA2-4167-8D4F-8A56DFB3C7C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46670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7DE3AB-B154-4197-862F-61942DC0C83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509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0851A-38A6-421C-80A1-D12C03797B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085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0AB62-48C9-4FFC-AF9B-7F3EBC2078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244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46B0-47A4-470C-A175-C47DC95E082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913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352F-F0F7-47E0-A6C8-D45A16A5546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770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19F76-36E6-4F52-B3A4-89153BD784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120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6F934-73BF-45BB-9D3B-CC8B053C8D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981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D6A3E-B2BB-48C6-8FB6-AF76668CF1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560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04CA1-FB92-490B-B98F-83D2DEEF65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014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551B41-EB3A-46D5-B7AE-320781C8056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Microsoft_Word_97_-_2003_Document1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4.wmf"/><Relationship Id="rId4" Type="http://schemas.openxmlformats.org/officeDocument/2006/relationships/oleObject" Target="../embeddings/Microsoft_Word_97_-_2003_Document2.doc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2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audio" Target="../media/audio1.wav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7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5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8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0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1098372">
            <a:off x="250825" y="981075"/>
            <a:ext cx="8582025" cy="223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pt-BR" sz="80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6498372" scaled="1"/>
                </a:gradFill>
                <a:latin typeface="Times New Roman"/>
                <a:cs typeface="Times New Roman"/>
              </a:rPr>
              <a:t>Misturando as coisas...</a:t>
            </a: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Classificação dos colóides:</a:t>
            </a:r>
          </a:p>
        </p:txBody>
      </p:sp>
      <p:pic>
        <p:nvPicPr>
          <p:cNvPr id="60421" name="Imagem 15" descr="http://www.educacional.com.br/recursos/conteudomultimidia/22/Quimica/dispersoes/09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3744912" cy="2376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60432" name="Group 16"/>
          <p:cNvGraphicFramePr>
            <a:graphicFrameLocks noGrp="1"/>
          </p:cNvGraphicFramePr>
          <p:nvPr>
            <p:ph idx="1"/>
          </p:nvPr>
        </p:nvGraphicFramePr>
        <p:xfrm>
          <a:off x="457200" y="4005263"/>
          <a:ext cx="8229600" cy="21209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302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SOL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E6"/>
                    </a:solidFill>
                  </a:tcPr>
                </a:tc>
              </a:tr>
              <a:tr h="1590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Colóide constituído por: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Disperso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sólido </a:t>
                      </a:r>
                      <a:b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Dispersante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líquido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Exemplos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 gelatina em água; goma arábica em água; vernizes e tintas.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Imagem 15" descr="http://www.educacional.com.br/recursos/conteudomultimidia/22/Quimica/dispersoes/09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3744912" cy="2376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2475" name="Imagem 17" descr="http://www.educacional.com.br/recursos/conteudomultimidia/22/Quimica/dispersoes/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2489" name="Group 25"/>
          <p:cNvGraphicFramePr>
            <a:graphicFrameLocks noGrp="1"/>
          </p:cNvGraphicFramePr>
          <p:nvPr>
            <p:ph idx="1"/>
          </p:nvPr>
        </p:nvGraphicFramePr>
        <p:xfrm>
          <a:off x="457200" y="4005263"/>
          <a:ext cx="8229600" cy="21209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30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GEL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E6"/>
                    </a:solidFill>
                  </a:tcPr>
                </a:tc>
              </a:tr>
              <a:tr h="159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Colóide constituído por: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Disperso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líquido </a:t>
                      </a:r>
                      <a:b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Dispersante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sólido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Exemplos: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geléias; manteiga; queijo. 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Imagem 15" descr="http://www.educacional.com.br/recursos/conteudomultimidia/22/Quimica/dispersoes/09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3744912" cy="2376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3492" name="Imagem 17" descr="http://www.educacional.com.br/recursos/conteudomultimidia/22/Quimica/dispersoes/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1" name="Imagem 18" descr="http://www.educacional.com.br/recursos/conteudomultimidia/22/Quimica/dispersoes/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3513" name="Group 25"/>
          <p:cNvGraphicFramePr>
            <a:graphicFrameLocks noGrp="1"/>
          </p:cNvGraphicFramePr>
          <p:nvPr>
            <p:ph/>
          </p:nvPr>
        </p:nvGraphicFramePr>
        <p:xfrm>
          <a:off x="457200" y="4005263"/>
          <a:ext cx="8229600" cy="21209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302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EMULSÃO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E6"/>
                    </a:solidFill>
                  </a:tcPr>
                </a:tc>
              </a:tr>
              <a:tr h="1590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Colóide constituído por: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Disperso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líquido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Dispersante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líquido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Exemplos: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maionese; leite.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Imagem 15" descr="http://www.educacional.com.br/recursos/conteudomultimidia/22/Quimica/dispersoes/09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3744912" cy="2376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5539" name="Imagem 17" descr="http://www.educacional.com.br/recursos/conteudomultimidia/22/Quimica/dispersoes/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Imagem 18" descr="http://www.educacional.com.br/recursos/conteudomultimidia/22/Quimica/dispersoes/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8" name="Imagem 19" descr="http://www.educacional.com.br/recursos/conteudomultimidia/22/Quimica/dispersoes/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38163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982663" y="29702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pic>
        <p:nvPicPr>
          <p:cNvPr id="65550" name="Imagem 20" descr="http://www.educacional.com.br/recursos/conteudomultimidia/22/Quimica/dispersoes/CO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3154363"/>
            <a:ext cx="2286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5568" name="Group 32"/>
          <p:cNvGraphicFramePr>
            <a:graphicFrameLocks noGrp="1"/>
          </p:cNvGraphicFramePr>
          <p:nvPr/>
        </p:nvGraphicFramePr>
        <p:xfrm>
          <a:off x="395288" y="4005263"/>
          <a:ext cx="7777162" cy="1828800"/>
        </p:xfrm>
        <a:graphic>
          <a:graphicData uri="http://schemas.openxmlformats.org/drawingml/2006/table">
            <a:tbl>
              <a:tblPr/>
              <a:tblGrid>
                <a:gridCol w="7777162"/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ESPUMA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E6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Colóide constituído por: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Disperso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gás </a:t>
                      </a:r>
                      <a:b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Dispersante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líquido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Exemplos: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ar na espuma de sabão; ar no chantilly;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 colarinho do chope.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Imagem 15" descr="http://www.educacional.com.br/recursos/conteudomultimidia/22/Quimica/dispersoes/09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3744912" cy="2376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6563" name="Imagem 17" descr="http://www.educacional.com.br/recursos/conteudomultimidia/22/Quimica/dispersoes/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Imagem 18" descr="http://www.educacional.com.br/recursos/conteudomultimidia/22/Quimica/dispersoes/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6574" name="Group 14"/>
          <p:cNvGraphicFramePr>
            <a:graphicFrameLocks noGrp="1"/>
          </p:cNvGraphicFramePr>
          <p:nvPr>
            <p:ph/>
          </p:nvPr>
        </p:nvGraphicFramePr>
        <p:xfrm>
          <a:off x="457200" y="4005263"/>
          <a:ext cx="8229600" cy="21209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302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AEROSSOL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E6"/>
                    </a:solidFill>
                  </a:tcPr>
                </a:tc>
              </a:tr>
              <a:tr h="1590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Colóide constituído por: </a:t>
                      </a:r>
                      <a:endParaRPr kumimoji="0" lang="pt-BR" alt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Disperso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sólido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Dispersante =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gás (o ar) </a:t>
                      </a:r>
                      <a:endParaRPr kumimoji="0" lang="pt-BR" alt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Exemplos:</a:t>
                      </a:r>
                      <a:r>
                        <a:rPr kumimoji="0" lang="pt-BR" alt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fumaças.</a:t>
                      </a: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6572" name="Imagem 21" descr="http://www.educacional.com.br/recursos/conteudomultimidia/22/Quimica/dispersoes/0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7433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Estudo das soluções: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/>
              <a:t>	</a:t>
            </a:r>
            <a:r>
              <a:rPr lang="pt-BR" altLang="pt-BR" sz="3600"/>
              <a:t>Solução é toda mistura homogênea.</a:t>
            </a:r>
          </a:p>
        </p:txBody>
      </p:sp>
      <p:pic>
        <p:nvPicPr>
          <p:cNvPr id="12292" name="Imagem 2" descr="http://www.educacional.com.br/recursos/conteudomultimidia/22/Quimica/dispersoes/dispers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997200"/>
            <a:ext cx="3241675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371600" y="503238"/>
            <a:ext cx="6934200" cy="15541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SOLUÇÕES são misturas homogêneas de duas ou mais substâncias.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 rot="-5400000">
            <a:off x="-2645569" y="3174207"/>
            <a:ext cx="6237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>
                <a:solidFill>
                  <a:schemeClr val="accent2"/>
                </a:solidFill>
                <a:latin typeface="Arial Black" pitchFamily="34" charset="0"/>
              </a:rPr>
              <a:t>SOLUÇÕES</a:t>
            </a:r>
            <a:endParaRPr lang="pt-BR" altLang="pt-BR" sz="3600">
              <a:latin typeface="Arial Black" pitchFamily="34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90600" y="2514600"/>
            <a:ext cx="7848600" cy="57943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solidFill>
                  <a:srgbClr val="FFCCCC"/>
                </a:solidFill>
                <a:latin typeface="Arial Black" pitchFamily="34" charset="0"/>
              </a:rPr>
              <a:t>SOLUÇÃO = SOLUTO + SOLVENTE</a:t>
            </a:r>
            <a:endParaRPr lang="pt-BR" altLang="pt-BR" sz="3200">
              <a:latin typeface="Arial Black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743200" y="4191000"/>
            <a:ext cx="32004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menor proporção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172200" y="3886200"/>
            <a:ext cx="26670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em geral H</a:t>
            </a:r>
            <a:r>
              <a:rPr lang="pt-BR" altLang="pt-BR" baseline="-25000">
                <a:latin typeface="Arial Black" pitchFamily="34" charset="0"/>
              </a:rPr>
              <a:t>2</a:t>
            </a:r>
            <a:r>
              <a:rPr lang="pt-BR" altLang="pt-BR">
                <a:latin typeface="Arial Black" pitchFamily="34" charset="0"/>
              </a:rPr>
              <a:t>O</a:t>
            </a: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 rot="-8294">
            <a:off x="4343400" y="3124200"/>
            <a:ext cx="381000" cy="914400"/>
          </a:xfrm>
          <a:prstGeom prst="downArrow">
            <a:avLst>
              <a:gd name="adj1" fmla="val 50000"/>
              <a:gd name="adj2" fmla="val 60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162800" y="312420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295400" y="5029200"/>
            <a:ext cx="7391400" cy="1004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Exemplos:                          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açúcar em água, ar, ligas metálicas,...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 autoUpdateAnimBg="0"/>
      <p:bldP spid="30725" grpId="0" animBg="1" autoUpdateAnimBg="0"/>
      <p:bldP spid="30726" grpId="0" animBg="1" autoUpdateAnimBg="0"/>
      <p:bldP spid="30727" grpId="0" animBg="1" autoUpdateAnimBg="0"/>
      <p:bldP spid="30728" grpId="0" animBg="1" autoUpdateAnimBg="0"/>
      <p:bldP spid="30729" grpId="0" animBg="1"/>
      <p:bldP spid="30731" grpId="0" animBg="1"/>
      <p:bldP spid="3073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 rot="-5400000">
            <a:off x="-2645569" y="3174207"/>
            <a:ext cx="6237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>
                <a:solidFill>
                  <a:schemeClr val="accent2"/>
                </a:solidFill>
                <a:latin typeface="Arial Black" pitchFamily="34" charset="0"/>
              </a:rPr>
              <a:t>SOLUÇÕES</a:t>
            </a:r>
            <a:endParaRPr lang="pt-BR" altLang="pt-BR" sz="3600">
              <a:latin typeface="Arial Black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447800" y="533400"/>
            <a:ext cx="693420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Como se forma uma solução ?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1371600" y="5273675"/>
            <a:ext cx="69342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A disseminação do soluto no solvente ocorre de forma espontânea !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990600" y="1524000"/>
            <a:ext cx="8001000" cy="3122613"/>
            <a:chOff x="624" y="960"/>
            <a:chExt cx="5040" cy="1967"/>
          </a:xfrm>
        </p:grpSpPr>
        <p:graphicFrame>
          <p:nvGraphicFramePr>
            <p:cNvPr id="70663" name="Object 20"/>
            <p:cNvGraphicFramePr>
              <a:graphicFrameLocks noChangeAspect="1"/>
            </p:cNvGraphicFramePr>
            <p:nvPr/>
          </p:nvGraphicFramePr>
          <p:xfrm>
            <a:off x="624" y="960"/>
            <a:ext cx="5040" cy="19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66" name="Document" r:id="rId4" imgW="5612040" imgH="2190600" progId="Word.Document.8">
                    <p:embed/>
                  </p:oleObj>
                </mc:Choice>
                <mc:Fallback>
                  <p:oleObj name="Document" r:id="rId4" imgW="5612040" imgH="2190600" progId="Word.Document.8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960"/>
                          <a:ext cx="5040" cy="1967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2857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64" name="AutoShape 22"/>
            <p:cNvSpPr>
              <a:spLocks noChangeArrowheads="1"/>
            </p:cNvSpPr>
            <p:nvPr/>
          </p:nvSpPr>
          <p:spPr bwMode="auto">
            <a:xfrm>
              <a:off x="2928" y="1776"/>
              <a:ext cx="480" cy="192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 autoUpdateAnimBg="0"/>
      <p:bldP spid="31749" grpId="0" animBg="1" autoUpdateAnimBg="0"/>
      <p:bldP spid="3176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Classificação das soluções: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b="1"/>
              <a:t>1</a:t>
            </a:r>
            <a:r>
              <a:rPr lang="pt-BR" altLang="pt-BR" b="1" baseline="30000"/>
              <a:t>º</a:t>
            </a:r>
            <a:r>
              <a:rPr lang="pt-BR" altLang="pt-BR" b="1"/>
              <a:t> Critério</a:t>
            </a:r>
            <a:r>
              <a:rPr lang="pt-BR" altLang="pt-BR"/>
              <a:t>:</a:t>
            </a:r>
          </a:p>
          <a:p>
            <a:pPr>
              <a:buFontTx/>
              <a:buNone/>
            </a:pPr>
            <a:r>
              <a:rPr lang="pt-BR" altLang="pt-BR" sz="2800"/>
              <a:t>De acordo com o </a:t>
            </a:r>
            <a:r>
              <a:rPr lang="pt-BR" altLang="pt-BR" sz="2800" b="1"/>
              <a:t>estado físico</a:t>
            </a:r>
            <a:r>
              <a:rPr lang="pt-BR" altLang="pt-BR" sz="2800"/>
              <a:t>.</a:t>
            </a:r>
          </a:p>
          <a:p>
            <a:r>
              <a:rPr lang="pt-BR" altLang="pt-BR" sz="2800"/>
              <a:t>Sólida: Liga metálica formada por 75% de ouro e 25% de cobre, ligas metálicas, medicamento na forma de comprimidos,...</a:t>
            </a:r>
          </a:p>
          <a:p>
            <a:r>
              <a:rPr lang="pt-BR" altLang="pt-BR" sz="2800"/>
              <a:t>Líquida: Solução aquosa de sacaroseágua mineral (sem gás),  soro fisiológico, bebidas,...</a:t>
            </a:r>
          </a:p>
          <a:p>
            <a:pPr>
              <a:spcBef>
                <a:spcPct val="50000"/>
              </a:spcBef>
            </a:pPr>
            <a:r>
              <a:rPr lang="pt-BR" altLang="pt-BR" sz="2800"/>
              <a:t>Gasosa: Ar atmosférico isento de partículas sólidas.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b="1"/>
              <a:t>2</a:t>
            </a:r>
            <a:r>
              <a:rPr lang="pt-BR" altLang="pt-BR" b="1" baseline="30000"/>
              <a:t>º</a:t>
            </a:r>
            <a:r>
              <a:rPr lang="pt-BR" altLang="pt-BR" b="1"/>
              <a:t> Critério</a:t>
            </a:r>
            <a:r>
              <a:rPr lang="pt-BR" altLang="pt-BR"/>
              <a:t>:</a:t>
            </a:r>
          </a:p>
          <a:p>
            <a:pPr>
              <a:buFontTx/>
              <a:buNone/>
            </a:pPr>
            <a:r>
              <a:rPr lang="pt-BR" altLang="pt-BR"/>
              <a:t>De acordo com a </a:t>
            </a:r>
            <a:r>
              <a:rPr lang="pt-BR" altLang="pt-BR" b="1"/>
              <a:t>natureza do soluto</a:t>
            </a:r>
            <a:r>
              <a:rPr lang="pt-BR" altLang="pt-BR"/>
              <a:t>.</a:t>
            </a:r>
          </a:p>
          <a:p>
            <a:r>
              <a:rPr lang="pt-BR" altLang="pt-BR"/>
              <a:t>Solução molecular: As partículas do soluto são moléculas;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</a:rPr>
              <a:t>C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</a:rPr>
              <a:t>6</a:t>
            </a: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</a:rPr>
              <a:t>H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</a:rPr>
              <a:t>12</a:t>
            </a: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</a:rPr>
              <a:t>O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</a:rPr>
              <a:t>6(sólido )                   </a:t>
            </a: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C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6</a:t>
            </a: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H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12</a:t>
            </a:r>
            <a:r>
              <a:rPr lang="pt-BR" altLang="pt-BR" sz="18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O</a:t>
            </a:r>
            <a:r>
              <a:rPr lang="pt-BR" altLang="pt-BR" sz="1800" baseline="-25000">
                <a:solidFill>
                  <a:srgbClr val="CC0000"/>
                </a:solidFill>
                <a:latin typeface="Arial Black" pitchFamily="34" charset="0"/>
                <a:sym typeface="Monotype Sorts"/>
              </a:rPr>
              <a:t>6(aquoso)</a:t>
            </a:r>
            <a:endParaRPr lang="pt-BR" altLang="pt-BR" sz="1800" baseline="-25000">
              <a:solidFill>
                <a:srgbClr val="000000"/>
              </a:solidFill>
              <a:latin typeface="Arial Black" pitchFamily="34" charset="0"/>
              <a:sym typeface="Monotype Sorts"/>
            </a:endParaRPr>
          </a:p>
          <a:p>
            <a:r>
              <a:rPr lang="pt-BR" altLang="pt-BR"/>
              <a:t>Solução iônica: As partículas do soluto são íons.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067175" y="2997200"/>
            <a:ext cx="792163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835150" y="4221163"/>
            <a:ext cx="5238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>
                <a:solidFill>
                  <a:srgbClr val="CC0000"/>
                </a:solidFill>
              </a:rPr>
              <a:t>NaCl(sólido)                Na+(aquoso) + Cl-(aquoso)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276600" y="4365625"/>
            <a:ext cx="792163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Definição: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/>
              <a:t>	As dispersões são misturas nas quais uma substância está disseminada na forma de partículas no interior de uma outra substância.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b="1"/>
              <a:t>3</a:t>
            </a:r>
            <a:r>
              <a:rPr lang="pt-BR" altLang="pt-BR" b="1" baseline="30000"/>
              <a:t>º</a:t>
            </a:r>
            <a:r>
              <a:rPr lang="pt-BR" altLang="pt-BR" b="1"/>
              <a:t> Critério</a:t>
            </a:r>
            <a:r>
              <a:rPr lang="pt-BR" altLang="pt-BR"/>
              <a:t>:</a:t>
            </a:r>
          </a:p>
          <a:p>
            <a:pPr>
              <a:buFontTx/>
              <a:buNone/>
            </a:pPr>
            <a:r>
              <a:rPr lang="pt-BR" altLang="pt-BR"/>
              <a:t>De acordo com a </a:t>
            </a:r>
            <a:r>
              <a:rPr lang="pt-BR" altLang="pt-BR" b="1"/>
              <a:t>solubilidade do soluto</a:t>
            </a:r>
            <a:r>
              <a:rPr lang="pt-BR" altLang="pt-BR"/>
              <a:t>.</a:t>
            </a:r>
          </a:p>
          <a:p>
            <a:pPr>
              <a:buFontTx/>
              <a:buNone/>
            </a:pPr>
            <a:r>
              <a:rPr lang="pt-BR" altLang="pt-BR"/>
              <a:t>		A solubilidade de um soluto é a quantidade máxima do soluto que pode ser dissolvida em uma determinada quantidade de solvente a uma dada temperatura e pressão.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/>
              <a:t>Exemplo:</a:t>
            </a:r>
          </a:p>
          <a:p>
            <a:pPr>
              <a:buFontTx/>
              <a:buNone/>
            </a:pPr>
            <a:r>
              <a:rPr lang="pt-BR" altLang="pt-BR"/>
              <a:t>	A solubilidade do KCl em água a 20</a:t>
            </a:r>
            <a:r>
              <a:rPr lang="pt-BR" altLang="pt-BR" baseline="30000"/>
              <a:t>o</a:t>
            </a:r>
            <a:r>
              <a:rPr lang="pt-BR" altLang="pt-BR"/>
              <a:t>C é de 34g do sal em 100g de água.</a:t>
            </a:r>
          </a:p>
          <a:p>
            <a:pPr>
              <a:buFontTx/>
              <a:buNone/>
            </a:pPr>
            <a:r>
              <a:rPr lang="pt-BR" altLang="pt-BR"/>
              <a:t>Representação:</a:t>
            </a:r>
          </a:p>
          <a:p>
            <a:pPr>
              <a:buFontTx/>
              <a:buNone/>
            </a:pPr>
            <a:r>
              <a:rPr lang="pt-BR" altLang="pt-BR"/>
              <a:t>	34g de KCl/100g de água.</a:t>
            </a:r>
          </a:p>
          <a:p>
            <a:pPr>
              <a:buFontTx/>
              <a:buNone/>
            </a:pPr>
            <a:r>
              <a:rPr lang="pt-BR" altLang="pt-BR"/>
              <a:t>Interpretação:</a:t>
            </a:r>
          </a:p>
          <a:p>
            <a:pPr>
              <a:buFontTx/>
              <a:buNone/>
            </a:pPr>
            <a:r>
              <a:rPr lang="pt-BR" altLang="pt-BR"/>
              <a:t>	34g é a quantidade máxima de KCl que pode ser dissolvida em 100g de água a 20</a:t>
            </a:r>
            <a:r>
              <a:rPr lang="pt-BR" altLang="pt-BR" baseline="30000"/>
              <a:t>o</a:t>
            </a:r>
            <a:r>
              <a:rPr lang="pt-BR" altLang="pt-BR"/>
              <a:t>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pt-BR" altLang="pt-BR"/>
              <a:t>Solução Saturada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8229600" cy="1252537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/>
              <a:t>	Quando a quantidade de soluto dissolvida for igual à especificada pela solubilidade.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11188" y="27813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>
              <a:buFontTx/>
              <a:buChar char="•"/>
            </a:pPr>
            <a:r>
              <a:rPr lang="pt-BR" altLang="pt-BR"/>
              <a:t>Solução Insaturada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3933825"/>
            <a:ext cx="8229600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None/>
            </a:pPr>
            <a:r>
              <a:rPr lang="pt-BR" altLang="pt-BR"/>
              <a:t>	Quando a quantidade de soluto dissolvida for inferior à especificada pela solubilidade.</a:t>
            </a:r>
          </a:p>
          <a:p>
            <a:pPr>
              <a:buFontTx/>
              <a:buNone/>
            </a:pPr>
            <a:r>
              <a:rPr lang="pt-BR" altLang="pt-BR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pt-BR" altLang="pt-BR"/>
              <a:t>Solução Supersaturada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8229600" cy="1252537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2800"/>
              <a:t>	Quando a quantidade de soluto dissolvida for superior à especificada pela solubilidade.</a:t>
            </a:r>
          </a:p>
        </p:txBody>
      </p:sp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52738"/>
            <a:ext cx="8266112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149725"/>
            <a:ext cx="8229600" cy="1976438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2800"/>
              <a:t>Trata-se de:</a:t>
            </a:r>
          </a:p>
          <a:p>
            <a:pPr>
              <a:buFontTx/>
              <a:buNone/>
            </a:pPr>
            <a:r>
              <a:rPr lang="pt-BR" altLang="pt-BR" sz="2800"/>
              <a:t>	Solução saturada com corpo de fundo,</a:t>
            </a:r>
          </a:p>
          <a:p>
            <a:pPr>
              <a:buFontTx/>
              <a:buNone/>
            </a:pPr>
            <a:r>
              <a:rPr lang="pt-BR" altLang="pt-BR" sz="2800"/>
              <a:t>	corpo de chão ou precipitado quando a temperatura é de 20</a:t>
            </a:r>
            <a:r>
              <a:rPr lang="pt-BR" altLang="pt-BR" sz="2800" baseline="30000"/>
              <a:t>o</a:t>
            </a:r>
            <a:r>
              <a:rPr lang="pt-BR" altLang="pt-BR" sz="2800"/>
              <a:t>C.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6770687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149725"/>
            <a:ext cx="8229600" cy="1976438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/>
              <a:t>Vamos aquecer o sistema a 50</a:t>
            </a:r>
            <a:r>
              <a:rPr lang="pt-BR" altLang="pt-BR" baseline="30000"/>
              <a:t>o</a:t>
            </a:r>
            <a:r>
              <a:rPr lang="pt-BR" altLang="pt-BR"/>
              <a:t>C.</a:t>
            </a:r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6250"/>
            <a:ext cx="280987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7563"/>
            <a:ext cx="8229600" cy="2768600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/>
              <a:t>		A 50</a:t>
            </a:r>
            <a:r>
              <a:rPr lang="pt-BR" altLang="pt-BR" baseline="30000"/>
              <a:t>o</a:t>
            </a:r>
            <a:r>
              <a:rPr lang="pt-BR" altLang="pt-BR"/>
              <a:t>C, conseguimos dissolver 40g do KCl em 100g de água.</a:t>
            </a:r>
          </a:p>
          <a:p>
            <a:pPr>
              <a:buFontTx/>
              <a:buNone/>
            </a:pPr>
            <a:r>
              <a:rPr lang="pt-BR" altLang="pt-BR"/>
              <a:t>		Como estão dissolvidos 36g, é uma solução insaturada.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49275"/>
            <a:ext cx="5638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21163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2800"/>
              <a:t>		</a:t>
            </a:r>
            <a:r>
              <a:rPr lang="pt-BR" altLang="pt-BR"/>
              <a:t>Com a diminuição lenta da temperatura e sem nenhuma agitação, conseguimos dissolver 36g do KCl em 100g de água a 20</a:t>
            </a:r>
            <a:r>
              <a:rPr lang="pt-BR" altLang="pt-BR" baseline="30000"/>
              <a:t>o</a:t>
            </a:r>
            <a:r>
              <a:rPr lang="pt-BR" altLang="pt-BR"/>
              <a:t>C; logo, uma solução supersaturada.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88913"/>
            <a:ext cx="6792913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6913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7993062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r>
              <a:rPr lang="pt-BR" altLang="pt-BR" sz="2800"/>
              <a:t>O </a:t>
            </a:r>
            <a:r>
              <a:rPr lang="pt-BR" altLang="pt-BR" sz="2800">
                <a:solidFill>
                  <a:srgbClr val="CC0000"/>
                </a:solidFill>
              </a:rPr>
              <a:t>Coeficiente de Solubilidade</a:t>
            </a:r>
            <a:r>
              <a:rPr lang="pt-BR" altLang="pt-BR" sz="2800"/>
              <a:t> ou de </a:t>
            </a:r>
            <a:r>
              <a:rPr lang="pt-BR" altLang="pt-BR" sz="2800">
                <a:solidFill>
                  <a:srgbClr val="CC0000"/>
                </a:solidFill>
              </a:rPr>
              <a:t>Saturação (CS)</a:t>
            </a:r>
            <a:r>
              <a:rPr lang="pt-BR" altLang="pt-BR" sz="2800"/>
              <a:t> é a quantidade máxima de um soluto </a:t>
            </a:r>
            <a:r>
              <a:rPr lang="pt-BR" altLang="pt-BR" sz="2800" i="1" u="sng">
                <a:solidFill>
                  <a:srgbClr val="CC0000"/>
                </a:solidFill>
              </a:rPr>
              <a:t>sólido</a:t>
            </a:r>
            <a:r>
              <a:rPr lang="pt-BR" altLang="pt-BR" sz="2800"/>
              <a:t>, que pode ser dissolvida em certa quantidade de um solvente, em dada temperatura.</a:t>
            </a:r>
          </a:p>
          <a:p>
            <a:r>
              <a:rPr lang="pt-BR" altLang="pt-BR" sz="2800"/>
              <a:t>O CS é uma grandeza </a:t>
            </a:r>
            <a:r>
              <a:rPr lang="pt-BR" altLang="pt-BR" sz="2800">
                <a:solidFill>
                  <a:srgbClr val="CC0000"/>
                </a:solidFill>
              </a:rPr>
              <a:t>determinada experimentalmente</a:t>
            </a:r>
            <a:r>
              <a:rPr lang="pt-BR" altLang="pt-BR" sz="2800"/>
              <a:t> e apresentada em tabelas.</a:t>
            </a:r>
          </a:p>
          <a:p>
            <a:pPr>
              <a:buFontTx/>
              <a:buNone/>
            </a:pPr>
            <a:r>
              <a:rPr lang="pt-BR" altLang="pt-BR" sz="2800"/>
              <a:t>Por exemplo:</a:t>
            </a:r>
          </a:p>
          <a:p>
            <a:r>
              <a:rPr lang="pt-BR" altLang="pt-BR" sz="2800"/>
              <a:t>NaCl   </a:t>
            </a:r>
            <a:r>
              <a:rPr lang="pt-BR" altLang="pt-BR" sz="2800" b="1">
                <a:sym typeface="Symbol" pitchFamily="18" charset="2"/>
              </a:rPr>
              <a:t> </a:t>
            </a:r>
            <a:r>
              <a:rPr lang="pt-BR" altLang="pt-BR" sz="2800">
                <a:sym typeface="Symbol" pitchFamily="18" charset="2"/>
              </a:rPr>
              <a:t>CS = 36 g/100 g de água, à 20</a:t>
            </a:r>
            <a:r>
              <a:rPr lang="pt-BR" altLang="pt-BR" sz="2800" baseline="30000">
                <a:sym typeface="Symbol" pitchFamily="18" charset="2"/>
              </a:rPr>
              <a:t>o</a:t>
            </a:r>
            <a:r>
              <a:rPr lang="pt-BR" altLang="pt-BR" sz="2800">
                <a:sym typeface="Symbol" pitchFamily="18" charset="2"/>
              </a:rPr>
              <a:t>C</a:t>
            </a:r>
          </a:p>
          <a:p>
            <a:r>
              <a:rPr lang="pt-BR" altLang="pt-BR" sz="2800">
                <a:sym typeface="Symbol" pitchFamily="18" charset="2"/>
              </a:rPr>
              <a:t>CaSO4 </a:t>
            </a:r>
            <a:r>
              <a:rPr lang="pt-BR" altLang="pt-BR" sz="2800" b="1">
                <a:sym typeface="Symbol" pitchFamily="18" charset="2"/>
              </a:rPr>
              <a:t> </a:t>
            </a:r>
            <a:r>
              <a:rPr lang="pt-BR" altLang="pt-BR" sz="2800">
                <a:sym typeface="Symbol" pitchFamily="18" charset="2"/>
              </a:rPr>
              <a:t>CS = 0,2 g/100 g de água, à 20</a:t>
            </a:r>
            <a:r>
              <a:rPr lang="pt-BR" altLang="pt-BR" sz="2800" baseline="30000">
                <a:sym typeface="Symbol" pitchFamily="18" charset="2"/>
              </a:rPr>
              <a:t>o</a:t>
            </a:r>
            <a:r>
              <a:rPr lang="pt-BR" altLang="pt-BR" sz="2800">
                <a:sym typeface="Symbol" pitchFamily="18" charset="2"/>
              </a:rPr>
              <a:t>C</a:t>
            </a:r>
          </a:p>
          <a:p>
            <a:r>
              <a:rPr lang="pt-BR" altLang="pt-BR" sz="2800">
                <a:sym typeface="Symbol" pitchFamily="18" charset="2"/>
              </a:rPr>
              <a:t>KNO3   </a:t>
            </a:r>
            <a:r>
              <a:rPr lang="pt-BR" altLang="pt-BR" sz="2800" b="1">
                <a:sym typeface="Symbol" pitchFamily="18" charset="2"/>
              </a:rPr>
              <a:t> </a:t>
            </a:r>
            <a:r>
              <a:rPr lang="pt-BR" altLang="pt-BR" sz="2800">
                <a:sym typeface="Symbol" pitchFamily="18" charset="2"/>
              </a:rPr>
              <a:t>CS = 13,3 g/100 g de água, à 20</a:t>
            </a:r>
            <a:r>
              <a:rPr lang="pt-BR" altLang="pt-BR" sz="2800" baseline="30000">
                <a:sym typeface="Symbol" pitchFamily="18" charset="2"/>
              </a:rPr>
              <a:t>o</a:t>
            </a:r>
            <a:r>
              <a:rPr lang="pt-BR" altLang="pt-BR" sz="2800">
                <a:sym typeface="Symbol" pitchFamily="18" charset="2"/>
              </a:rPr>
              <a:t>C</a:t>
            </a:r>
          </a:p>
          <a:p>
            <a:pPr>
              <a:buFontTx/>
              <a:buNone/>
            </a:pPr>
            <a:endParaRPr lang="pt-BR" altLang="pt-B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Vejamos alguns exemplos: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267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84213" y="3933825"/>
            <a:ext cx="79914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/>
              <a:t>Ao agitar a mistura, a sacarose (disperso) se dissemina na água (dispersante) sob a forma de pequenas partículas, as quais se distribuem uniformemente na água.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3657600"/>
            <a:ext cx="1981200" cy="1905000"/>
            <a:chOff x="624" y="2526"/>
            <a:chExt cx="1248" cy="1200"/>
          </a:xfrm>
        </p:grpSpPr>
        <p:sp>
          <p:nvSpPr>
            <p:cNvPr id="73731" name="Rectangle 3"/>
            <p:cNvSpPr>
              <a:spLocks noChangeArrowheads="1"/>
            </p:cNvSpPr>
            <p:nvPr/>
          </p:nvSpPr>
          <p:spPr bwMode="auto">
            <a:xfrm>
              <a:off x="624" y="2814"/>
              <a:ext cx="1248" cy="91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  <p:sp>
          <p:nvSpPr>
            <p:cNvPr id="73732" name="Line 4"/>
            <p:cNvSpPr>
              <a:spLocks noChangeShapeType="1"/>
            </p:cNvSpPr>
            <p:nvPr/>
          </p:nvSpPr>
          <p:spPr bwMode="auto">
            <a:xfrm>
              <a:off x="624" y="2862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 flipV="1">
              <a:off x="624" y="2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34" name="Line 6"/>
            <p:cNvSpPr>
              <a:spLocks noChangeShapeType="1"/>
            </p:cNvSpPr>
            <p:nvPr/>
          </p:nvSpPr>
          <p:spPr bwMode="auto">
            <a:xfrm flipV="1">
              <a:off x="1872" y="2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auto">
            <a:xfrm>
              <a:off x="672" y="3024"/>
              <a:ext cx="115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400" b="1">
                  <a:solidFill>
                    <a:srgbClr val="000066"/>
                  </a:solidFill>
                  <a:latin typeface="Times New Roman" pitchFamily="18" charset="0"/>
                </a:rPr>
                <a:t>1L de água  a 0°C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657600" y="3657600"/>
            <a:ext cx="1981200" cy="1905000"/>
            <a:chOff x="2304" y="2526"/>
            <a:chExt cx="1248" cy="1200"/>
          </a:xfrm>
        </p:grpSpPr>
        <p:sp>
          <p:nvSpPr>
            <p:cNvPr id="73737" name="Rectangle 9"/>
            <p:cNvSpPr>
              <a:spLocks noChangeArrowheads="1"/>
            </p:cNvSpPr>
            <p:nvPr/>
          </p:nvSpPr>
          <p:spPr bwMode="auto">
            <a:xfrm>
              <a:off x="2304" y="2814"/>
              <a:ext cx="1248" cy="91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>
              <a:off x="2304" y="2814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39" name="Line 11"/>
            <p:cNvSpPr>
              <a:spLocks noChangeShapeType="1"/>
            </p:cNvSpPr>
            <p:nvPr/>
          </p:nvSpPr>
          <p:spPr bwMode="auto">
            <a:xfrm flipV="1">
              <a:off x="2304" y="2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40" name="Line 12"/>
            <p:cNvSpPr>
              <a:spLocks noChangeShapeType="1"/>
            </p:cNvSpPr>
            <p:nvPr/>
          </p:nvSpPr>
          <p:spPr bwMode="auto">
            <a:xfrm flipV="1">
              <a:off x="3552" y="2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41" name="Text Box 13"/>
            <p:cNvSpPr txBox="1">
              <a:spLocks noChangeArrowheads="1"/>
            </p:cNvSpPr>
            <p:nvPr/>
          </p:nvSpPr>
          <p:spPr bwMode="auto">
            <a:xfrm>
              <a:off x="2352" y="3024"/>
              <a:ext cx="115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400" b="1">
                  <a:solidFill>
                    <a:srgbClr val="000066"/>
                  </a:solidFill>
                  <a:latin typeface="Times New Roman" pitchFamily="18" charset="0"/>
                </a:rPr>
                <a:t>1L de água  a 0°C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324600" y="3657600"/>
            <a:ext cx="1981200" cy="1905000"/>
            <a:chOff x="3984" y="2304"/>
            <a:chExt cx="1248" cy="1200"/>
          </a:xfrm>
        </p:grpSpPr>
        <p:sp>
          <p:nvSpPr>
            <p:cNvPr id="73743" name="Rectangle 15"/>
            <p:cNvSpPr>
              <a:spLocks noChangeArrowheads="1"/>
            </p:cNvSpPr>
            <p:nvPr/>
          </p:nvSpPr>
          <p:spPr bwMode="auto">
            <a:xfrm>
              <a:off x="3984" y="2592"/>
              <a:ext cx="1248" cy="91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>
              <a:off x="3984" y="2544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 flipV="1">
              <a:off x="398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46" name="Line 18"/>
            <p:cNvSpPr>
              <a:spLocks noChangeShapeType="1"/>
            </p:cNvSpPr>
            <p:nvPr/>
          </p:nvSpPr>
          <p:spPr bwMode="auto">
            <a:xfrm flipV="1">
              <a:off x="5232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47" name="Text Box 19"/>
            <p:cNvSpPr txBox="1">
              <a:spLocks noChangeArrowheads="1"/>
            </p:cNvSpPr>
            <p:nvPr/>
          </p:nvSpPr>
          <p:spPr bwMode="auto">
            <a:xfrm>
              <a:off x="4032" y="2802"/>
              <a:ext cx="115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400" b="1">
                  <a:solidFill>
                    <a:srgbClr val="000066"/>
                  </a:solidFill>
                  <a:latin typeface="Times New Roman" pitchFamily="18" charset="0"/>
                </a:rPr>
                <a:t>1L de água  a 0°C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743200" y="3136900"/>
            <a:ext cx="2133600" cy="1282700"/>
            <a:chOff x="96" y="2016"/>
            <a:chExt cx="1344" cy="808"/>
          </a:xfrm>
        </p:grpSpPr>
        <p:sp>
          <p:nvSpPr>
            <p:cNvPr id="73749" name="Text Box 21"/>
            <p:cNvSpPr txBox="1">
              <a:spLocks noChangeArrowheads="1"/>
            </p:cNvSpPr>
            <p:nvPr/>
          </p:nvSpPr>
          <p:spPr bwMode="auto">
            <a:xfrm>
              <a:off x="96" y="2016"/>
              <a:ext cx="1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 b="1">
                  <a:solidFill>
                    <a:srgbClr val="669900"/>
                  </a:solidFill>
                  <a:latin typeface="Times New Roman" pitchFamily="18" charset="0"/>
                </a:rPr>
                <a:t>357 g de NaCl</a:t>
              </a:r>
            </a:p>
          </p:txBody>
        </p:sp>
        <p:sp>
          <p:nvSpPr>
            <p:cNvPr id="73750" name="Line 22"/>
            <p:cNvSpPr>
              <a:spLocks noChangeShapeType="1"/>
            </p:cNvSpPr>
            <p:nvPr/>
          </p:nvSpPr>
          <p:spPr bwMode="auto">
            <a:xfrm>
              <a:off x="960" y="2266"/>
              <a:ext cx="0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 flipH="1">
              <a:off x="288" y="22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1258888" y="765175"/>
            <a:ext cx="6477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FF3300"/>
                </a:solidFill>
                <a:latin typeface="Calibri" pitchFamily="34" charset="0"/>
              </a:rPr>
              <a:t>CS do NaCl a 0°C = 35,7 g / 100g de H</a:t>
            </a:r>
            <a:r>
              <a:rPr lang="pt-BR" altLang="pt-BR" sz="2400" b="1" baseline="-2500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pt-BR" altLang="pt-BR" sz="2400" b="1">
                <a:solidFill>
                  <a:srgbClr val="FF3300"/>
                </a:solidFill>
                <a:latin typeface="Calibri" pitchFamily="34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FF3300"/>
                </a:solidFill>
                <a:latin typeface="Calibri" pitchFamily="34" charset="0"/>
              </a:rPr>
              <a:t>CS do NaCl a 25°C = 42,0 g / 100g de H</a:t>
            </a:r>
            <a:r>
              <a:rPr lang="pt-BR" altLang="pt-BR" sz="2400" b="1" baseline="-2500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pt-BR" altLang="pt-BR" sz="2400" b="1">
                <a:solidFill>
                  <a:srgbClr val="FF3300"/>
                </a:solidFill>
                <a:latin typeface="Calibri" pitchFamily="34" charset="0"/>
              </a:rPr>
              <a:t>O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04800" y="3124200"/>
            <a:ext cx="2133600" cy="1282700"/>
            <a:chOff x="96" y="2016"/>
            <a:chExt cx="1344" cy="808"/>
          </a:xfrm>
        </p:grpSpPr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96" y="2016"/>
              <a:ext cx="1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 b="1">
                  <a:solidFill>
                    <a:srgbClr val="669900"/>
                  </a:solidFill>
                  <a:latin typeface="Times New Roman" pitchFamily="18" charset="0"/>
                </a:rPr>
                <a:t>200 g de NaCl</a:t>
              </a:r>
            </a:p>
          </p:txBody>
        </p:sp>
        <p:sp>
          <p:nvSpPr>
            <p:cNvPr id="73756" name="Line 28"/>
            <p:cNvSpPr>
              <a:spLocks noChangeShapeType="1"/>
            </p:cNvSpPr>
            <p:nvPr/>
          </p:nvSpPr>
          <p:spPr bwMode="auto">
            <a:xfrm>
              <a:off x="960" y="2266"/>
              <a:ext cx="0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57" name="Line 29"/>
            <p:cNvSpPr>
              <a:spLocks noChangeShapeType="1"/>
            </p:cNvSpPr>
            <p:nvPr/>
          </p:nvSpPr>
          <p:spPr bwMode="auto">
            <a:xfrm flipH="1">
              <a:off x="288" y="22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5562600" y="3124200"/>
            <a:ext cx="2133600" cy="1282700"/>
            <a:chOff x="96" y="2016"/>
            <a:chExt cx="1344" cy="808"/>
          </a:xfrm>
        </p:grpSpPr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96" y="2016"/>
              <a:ext cx="13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 b="1">
                  <a:solidFill>
                    <a:srgbClr val="669900"/>
                  </a:solidFill>
                  <a:latin typeface="Times New Roman" pitchFamily="18" charset="0"/>
                </a:rPr>
                <a:t>400 g de NaCl</a:t>
              </a:r>
            </a:p>
          </p:txBody>
        </p:sp>
        <p:sp>
          <p:nvSpPr>
            <p:cNvPr id="73760" name="Line 32"/>
            <p:cNvSpPr>
              <a:spLocks noChangeShapeType="1"/>
            </p:cNvSpPr>
            <p:nvPr/>
          </p:nvSpPr>
          <p:spPr bwMode="auto">
            <a:xfrm>
              <a:off x="960" y="2266"/>
              <a:ext cx="0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761" name="Line 33"/>
            <p:cNvSpPr>
              <a:spLocks noChangeShapeType="1"/>
            </p:cNvSpPr>
            <p:nvPr/>
          </p:nvSpPr>
          <p:spPr bwMode="auto">
            <a:xfrm flipH="1">
              <a:off x="288" y="22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810000" y="57912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b="1">
                <a:solidFill>
                  <a:srgbClr val="000066"/>
                </a:solidFill>
                <a:latin typeface="Calibri" pitchFamily="34" charset="0"/>
              </a:rPr>
              <a:t>  </a:t>
            </a:r>
            <a:r>
              <a:rPr lang="pt-BR" altLang="pt-BR" sz="2000" b="1">
                <a:solidFill>
                  <a:srgbClr val="FF3300"/>
                </a:solidFill>
                <a:latin typeface="Calibri" pitchFamily="34" charset="0"/>
              </a:rPr>
              <a:t>Saturada </a:t>
            </a:r>
            <a:r>
              <a:rPr lang="pt-BR" altLang="pt-BR" sz="2000" b="1">
                <a:solidFill>
                  <a:srgbClr val="000066"/>
                </a:solidFill>
                <a:latin typeface="Calibri" pitchFamily="34" charset="0"/>
              </a:rPr>
              <a:t>        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6172200" y="57912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000" b="1">
                <a:solidFill>
                  <a:srgbClr val="FF3300"/>
                </a:solidFill>
                <a:latin typeface="Calibri" pitchFamily="34" charset="0"/>
              </a:rPr>
              <a:t>Saturada com      corpo de fundo</a:t>
            </a:r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6324600" y="5486400"/>
            <a:ext cx="1981200" cy="76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1066800" y="57912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b="1">
                <a:solidFill>
                  <a:srgbClr val="FF3300"/>
                </a:solidFill>
                <a:latin typeface="Calibri" pitchFamily="34" charset="0"/>
              </a:rPr>
              <a:t> insaturada </a:t>
            </a:r>
            <a:r>
              <a:rPr lang="pt-BR" altLang="pt-BR" sz="2000" b="1">
                <a:solidFill>
                  <a:srgbClr val="000066"/>
                </a:solidFill>
                <a:latin typeface="Calibri" pitchFamily="34" charset="0"/>
              </a:rPr>
              <a:t>        </a:t>
            </a:r>
          </a:p>
        </p:txBody>
      </p:sp>
      <p:sp>
        <p:nvSpPr>
          <p:cNvPr id="73774" name="Text Box 46"/>
          <p:cNvSpPr txBox="1">
            <a:spLocks noChangeArrowheads="1"/>
          </p:cNvSpPr>
          <p:nvPr/>
        </p:nvSpPr>
        <p:spPr bwMode="auto">
          <a:xfrm>
            <a:off x="179388" y="2636838"/>
            <a:ext cx="2339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/>
              <a:t>(200/1000)X100=20g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429000" y="64770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95288" y="479425"/>
            <a:ext cx="8443912" cy="44577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pt-BR" altLang="pt-BR" sz="2600">
                <a:solidFill>
                  <a:schemeClr val="accent2"/>
                </a:solidFill>
                <a:latin typeface="Arial Black" pitchFamily="34" charset="0"/>
                <a:sym typeface="Symbol" pitchFamily="18" charset="2"/>
              </a:rPr>
              <a:t>As soluções supersaturadas são preparadas aquecendo uma solução que apresenta corpo de fundo, até a total dissolução do soluto presente. Após, a mesma sofre lento resfriamento até a temperatura de referência (20</a:t>
            </a:r>
            <a:r>
              <a:rPr lang="pt-BR" altLang="pt-BR" sz="2600" baseline="30000">
                <a:solidFill>
                  <a:schemeClr val="accent2"/>
                </a:solidFill>
                <a:latin typeface="Arial Black" pitchFamily="34" charset="0"/>
                <a:sym typeface="Symbol" pitchFamily="18" charset="2"/>
              </a:rPr>
              <a:t>o</a:t>
            </a:r>
            <a:r>
              <a:rPr lang="pt-BR" altLang="pt-BR" sz="2600">
                <a:solidFill>
                  <a:schemeClr val="accent2"/>
                </a:solidFill>
                <a:latin typeface="Arial Black" pitchFamily="34" charset="0"/>
                <a:sym typeface="Symbol" pitchFamily="18" charset="2"/>
              </a:rPr>
              <a:t>C), o que possibilita que o excesso de soluto (além do CS) permaneça dissolvido. Entretanto são soluções muito </a:t>
            </a:r>
            <a:r>
              <a:rPr lang="pt-BR" altLang="pt-BR" sz="2600">
                <a:solidFill>
                  <a:srgbClr val="CC0000"/>
                </a:solidFill>
                <a:latin typeface="Arial Black" pitchFamily="34" charset="0"/>
                <a:sym typeface="Symbol" pitchFamily="18" charset="2"/>
              </a:rPr>
              <a:t>instáveis </a:t>
            </a:r>
            <a:r>
              <a:rPr lang="pt-BR" altLang="pt-BR" sz="2600">
                <a:solidFill>
                  <a:schemeClr val="accent2"/>
                </a:solidFill>
                <a:latin typeface="Arial Black" pitchFamily="34" charset="0"/>
                <a:sym typeface="Symbol" pitchFamily="18" charset="2"/>
              </a:rPr>
              <a:t>onde</a:t>
            </a:r>
            <a:r>
              <a:rPr lang="pt-BR" altLang="pt-BR" sz="2600">
                <a:solidFill>
                  <a:srgbClr val="CC0000"/>
                </a:solidFill>
                <a:latin typeface="Arial Black" pitchFamily="34" charset="0"/>
                <a:sym typeface="Symbol" pitchFamily="18" charset="2"/>
              </a:rPr>
              <a:t> </a:t>
            </a:r>
            <a:r>
              <a:rPr lang="pt-BR" altLang="pt-BR" sz="2600">
                <a:solidFill>
                  <a:schemeClr val="accent2"/>
                </a:solidFill>
                <a:latin typeface="Arial Black" pitchFamily="34" charset="0"/>
                <a:sym typeface="Symbol" pitchFamily="18" charset="2"/>
              </a:rPr>
              <a:t>o excesso irá precipitar por simples agitação mecânica, choque térmico ou adição de um </a:t>
            </a:r>
            <a:r>
              <a:rPr lang="pt-BR" altLang="pt-BR" sz="2600">
                <a:solidFill>
                  <a:srgbClr val="CC0000"/>
                </a:solidFill>
                <a:latin typeface="Arial Black" pitchFamily="34" charset="0"/>
                <a:sym typeface="Symbol" pitchFamily="18" charset="2"/>
              </a:rPr>
              <a:t>“germen de cristalização”.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95288" y="5715000"/>
            <a:ext cx="8367712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solidFill>
                  <a:srgbClr val="FFFF00"/>
                </a:solidFill>
                <a:latin typeface="Arial Black" pitchFamily="34" charset="0"/>
              </a:rPr>
              <a:t>Germen de cristalização = macro-cristal do soluto, sobre o qual o excesso dissolvido se aglutina.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 autoUpdateAnimBg="0"/>
      <p:bldP spid="39944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429000" y="64770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39750" y="381000"/>
            <a:ext cx="7766050" cy="579438"/>
          </a:xfrm>
          <a:prstGeom prst="rect">
            <a:avLst/>
          </a:prstGeom>
          <a:solidFill>
            <a:srgbClr val="8FFF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Solubilidade e temperatura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39750" y="1447800"/>
            <a:ext cx="7766050" cy="2978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Para solutos sólidos, em geral, o 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aumento da temperatura</a:t>
            </a:r>
            <a:r>
              <a:rPr lang="pt-BR" altLang="pt-BR">
                <a:latin typeface="Arial Black" pitchFamily="34" charset="0"/>
              </a:rPr>
              <a:t> provoca 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aumento na solubilidade</a:t>
            </a:r>
            <a:r>
              <a:rPr lang="pt-BR" altLang="pt-BR">
                <a:latin typeface="Arial Black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Esse efeito varia de substância para substância e pode ser facilmente evidenciado em diagramas  de solubilidade.               </a:t>
            </a:r>
          </a:p>
          <a:p>
            <a:pPr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Para substâncias gasosas o fenômeno é oposto pois o 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aumento da temperatura diminui a solubilidade</a:t>
            </a:r>
            <a:r>
              <a:rPr lang="pt-BR" altLang="pt-BR">
                <a:latin typeface="Arial Black" pitchFamily="34" charset="0"/>
              </a:rPr>
              <a:t>.   </a:t>
            </a:r>
          </a:p>
          <a:p>
            <a:pPr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Por esse motivo devemos conservar um refrigerante, após aberto, em geladeira, pois a menor temperatura favorece a dissolução do CO</a:t>
            </a:r>
            <a:r>
              <a:rPr lang="pt-BR" altLang="pt-BR" baseline="-25000">
                <a:latin typeface="Arial Black" pitchFamily="34" charset="0"/>
              </a:rPr>
              <a:t>2</a:t>
            </a:r>
            <a:r>
              <a:rPr lang="pt-BR" altLang="pt-BR">
                <a:latin typeface="Arial Black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nimBg="1" autoUpdateAnimBg="0"/>
      <p:bldP spid="40968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76225" y="869950"/>
            <a:ext cx="82454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0000FF"/>
                </a:solidFill>
                <a:cs typeface="Times New Roman" pitchFamily="18" charset="0"/>
              </a:rPr>
              <a:t>Curvas de Solubilidade</a:t>
            </a:r>
            <a:r>
              <a:rPr lang="pt-BR" altLang="pt-BR" sz="200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t-BR" altLang="pt-BR" sz="2000">
                <a:cs typeface="Times New Roman" pitchFamily="18" charset="0"/>
              </a:rPr>
              <a:t>são gráficos que apresentam a variação dos coeficientes de solubilidade das substâncias  em função da temperatura. </a:t>
            </a:r>
            <a:endParaRPr lang="pt-BR" altLang="pt-BR" sz="2000"/>
          </a:p>
          <a:p>
            <a:pPr eaLnBrk="0" hangingPunct="0"/>
            <a:r>
              <a:rPr lang="pt-BR" altLang="pt-BR" sz="2000">
                <a:cs typeface="Times New Roman" pitchFamily="18" charset="0"/>
              </a:rPr>
              <a:t>Exemplo: Solubilidade de KNO</a:t>
            </a:r>
            <a:r>
              <a:rPr lang="pt-BR" altLang="pt-BR" sz="2000" baseline="-30000">
                <a:cs typeface="Times New Roman" pitchFamily="18" charset="0"/>
              </a:rPr>
              <a:t>3</a:t>
            </a:r>
            <a:r>
              <a:rPr lang="pt-BR" altLang="pt-BR" sz="2000">
                <a:cs typeface="Times New Roman" pitchFamily="18" charset="0"/>
              </a:rPr>
              <a:t> (nitrato de potássio) em água.</a:t>
            </a:r>
            <a:br>
              <a:rPr lang="pt-BR" altLang="pt-BR" sz="2000">
                <a:cs typeface="Times New Roman" pitchFamily="18" charset="0"/>
              </a:rPr>
            </a:br>
            <a:r>
              <a:rPr lang="pt-BR" altLang="pt-BR" sz="2000">
                <a:cs typeface="Times New Roman" pitchFamily="18" charset="0"/>
              </a:rPr>
              <a:t> </a:t>
            </a:r>
            <a:endParaRPr lang="pt-BR" altLang="pt-BR" sz="2000"/>
          </a:p>
          <a:p>
            <a:pPr eaLnBrk="0" hangingPunct="0"/>
            <a:endParaRPr lang="pt-BR" altLang="pt-BR" sz="2000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276225" y="2119313"/>
            <a:ext cx="804703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57348" name="Imagem 51" descr="http://www.virtualquimica.hpg.com.br/imageH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357563"/>
            <a:ext cx="3455988" cy="328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7390" name="Group 46"/>
          <p:cNvGraphicFramePr>
            <a:graphicFrameLocks noGrp="1"/>
          </p:cNvGraphicFramePr>
          <p:nvPr/>
        </p:nvGraphicFramePr>
        <p:xfrm>
          <a:off x="611188" y="2420938"/>
          <a:ext cx="7416800" cy="549276"/>
        </p:xfrm>
        <a:graphic>
          <a:graphicData uri="http://schemas.openxmlformats.org/drawingml/2006/table">
            <a:tbl>
              <a:tblPr/>
              <a:tblGrid>
                <a:gridCol w="3708400"/>
                <a:gridCol w="37084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Temperatura ( ºC )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gramas de KNO</a:t>
                      </a:r>
                      <a:r>
                        <a:rPr kumimoji="0" lang="pt-BR" altLang="pt-BR" sz="1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em 100 g de água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100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32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46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64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85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110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137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169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204</a:t>
                      </a:r>
                      <a:r>
                        <a:rPr kumimoji="0" lang="pt-BR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pt-BR" alt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246</a:t>
                      </a:r>
                      <a:endParaRPr kumimoji="0" lang="pt-BR" alt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066800" y="533400"/>
            <a:ext cx="701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solidFill>
                  <a:srgbClr val="0000CC"/>
                </a:solidFill>
                <a:latin typeface="Calibri" pitchFamily="34" charset="0"/>
              </a:rPr>
              <a:t>CURVAS DE SOLUBILIDADE</a:t>
            </a:r>
          </a:p>
        </p:txBody>
      </p:sp>
      <p:sp>
        <p:nvSpPr>
          <p:cNvPr id="64515" name="Freeform 3"/>
          <p:cNvSpPr>
            <a:spLocks/>
          </p:cNvSpPr>
          <p:nvPr/>
        </p:nvSpPr>
        <p:spPr bwMode="auto">
          <a:xfrm>
            <a:off x="1828800" y="2895600"/>
            <a:ext cx="5715000" cy="2438400"/>
          </a:xfrm>
          <a:custGeom>
            <a:avLst/>
            <a:gdLst>
              <a:gd name="T0" fmla="*/ 0 w 3648"/>
              <a:gd name="T1" fmla="*/ 0 h 1392"/>
              <a:gd name="T2" fmla="*/ 288 w 3648"/>
              <a:gd name="T3" fmla="*/ 240 h 1392"/>
              <a:gd name="T4" fmla="*/ 864 w 3648"/>
              <a:gd name="T5" fmla="*/ 576 h 1392"/>
              <a:gd name="T6" fmla="*/ 2016 w 3648"/>
              <a:gd name="T7" fmla="*/ 1008 h 1392"/>
              <a:gd name="T8" fmla="*/ 3168 w 3648"/>
              <a:gd name="T9" fmla="*/ 1296 h 1392"/>
              <a:gd name="T10" fmla="*/ 3648 w 3648"/>
              <a:gd name="T11" fmla="*/ 1392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48"/>
              <a:gd name="T19" fmla="*/ 0 h 1392"/>
              <a:gd name="T20" fmla="*/ 3648 w 3648"/>
              <a:gd name="T21" fmla="*/ 1392 h 1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48" h="1392">
                <a:moveTo>
                  <a:pt x="0" y="0"/>
                </a:moveTo>
                <a:cubicBezTo>
                  <a:pt x="72" y="72"/>
                  <a:pt x="144" y="144"/>
                  <a:pt x="288" y="240"/>
                </a:cubicBezTo>
                <a:cubicBezTo>
                  <a:pt x="432" y="336"/>
                  <a:pt x="576" y="448"/>
                  <a:pt x="864" y="576"/>
                </a:cubicBezTo>
                <a:cubicBezTo>
                  <a:pt x="1152" y="704"/>
                  <a:pt x="1632" y="888"/>
                  <a:pt x="2016" y="1008"/>
                </a:cubicBezTo>
                <a:cubicBezTo>
                  <a:pt x="2400" y="1128"/>
                  <a:pt x="2896" y="1232"/>
                  <a:pt x="3168" y="1296"/>
                </a:cubicBezTo>
                <a:cubicBezTo>
                  <a:pt x="3440" y="1360"/>
                  <a:pt x="3544" y="1376"/>
                  <a:pt x="3648" y="13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64516" name="Freeform 4"/>
          <p:cNvSpPr>
            <a:spLocks/>
          </p:cNvSpPr>
          <p:nvPr/>
        </p:nvSpPr>
        <p:spPr bwMode="auto">
          <a:xfrm rot="-109311">
            <a:off x="1752600" y="2133600"/>
            <a:ext cx="3733800" cy="2743200"/>
          </a:xfrm>
          <a:custGeom>
            <a:avLst/>
            <a:gdLst>
              <a:gd name="T0" fmla="*/ 0 w 2176"/>
              <a:gd name="T1" fmla="*/ 1744 h 1744"/>
              <a:gd name="T2" fmla="*/ 816 w 2176"/>
              <a:gd name="T3" fmla="*/ 1600 h 1744"/>
              <a:gd name="T4" fmla="*/ 1488 w 2176"/>
              <a:gd name="T5" fmla="*/ 1024 h 1744"/>
              <a:gd name="T6" fmla="*/ 2064 w 2176"/>
              <a:gd name="T7" fmla="*/ 160 h 1744"/>
              <a:gd name="T8" fmla="*/ 2160 w 2176"/>
              <a:gd name="T9" fmla="*/ 64 h 1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6"/>
              <a:gd name="T16" fmla="*/ 0 h 1744"/>
              <a:gd name="T17" fmla="*/ 2176 w 2176"/>
              <a:gd name="T18" fmla="*/ 1744 h 1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6" h="1744">
                <a:moveTo>
                  <a:pt x="0" y="1744"/>
                </a:moveTo>
                <a:cubicBezTo>
                  <a:pt x="284" y="1732"/>
                  <a:pt x="568" y="1720"/>
                  <a:pt x="816" y="1600"/>
                </a:cubicBezTo>
                <a:cubicBezTo>
                  <a:pt x="1064" y="1480"/>
                  <a:pt x="1280" y="1264"/>
                  <a:pt x="1488" y="1024"/>
                </a:cubicBezTo>
                <a:cubicBezTo>
                  <a:pt x="1696" y="784"/>
                  <a:pt x="1952" y="320"/>
                  <a:pt x="2064" y="160"/>
                </a:cubicBezTo>
                <a:cubicBezTo>
                  <a:pt x="2176" y="0"/>
                  <a:pt x="2168" y="32"/>
                  <a:pt x="2160" y="64"/>
                </a:cubicBezTo>
              </a:path>
            </a:pathLst>
          </a:cu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64517" name="Freeform 5"/>
          <p:cNvSpPr>
            <a:spLocks/>
          </p:cNvSpPr>
          <p:nvPr/>
        </p:nvSpPr>
        <p:spPr bwMode="auto">
          <a:xfrm>
            <a:off x="1828800" y="2819400"/>
            <a:ext cx="4572000" cy="1092200"/>
          </a:xfrm>
          <a:custGeom>
            <a:avLst/>
            <a:gdLst>
              <a:gd name="T0" fmla="*/ 0 w 2880"/>
              <a:gd name="T1" fmla="*/ 624 h 688"/>
              <a:gd name="T2" fmla="*/ 1344 w 2880"/>
              <a:gd name="T3" fmla="*/ 624 h 688"/>
              <a:gd name="T4" fmla="*/ 2400 w 2880"/>
              <a:gd name="T5" fmla="*/ 240 h 688"/>
              <a:gd name="T6" fmla="*/ 2880 w 2880"/>
              <a:gd name="T7" fmla="*/ 0 h 688"/>
              <a:gd name="T8" fmla="*/ 0 60000 65536"/>
              <a:gd name="T9" fmla="*/ 0 60000 65536"/>
              <a:gd name="T10" fmla="*/ 0 60000 65536"/>
              <a:gd name="T11" fmla="*/ 0 60000 65536"/>
              <a:gd name="T12" fmla="*/ 0 w 2880"/>
              <a:gd name="T13" fmla="*/ 0 h 688"/>
              <a:gd name="T14" fmla="*/ 2880 w 2880"/>
              <a:gd name="T15" fmla="*/ 688 h 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0" h="688">
                <a:moveTo>
                  <a:pt x="0" y="624"/>
                </a:moveTo>
                <a:cubicBezTo>
                  <a:pt x="472" y="656"/>
                  <a:pt x="944" y="688"/>
                  <a:pt x="1344" y="624"/>
                </a:cubicBezTo>
                <a:cubicBezTo>
                  <a:pt x="1744" y="560"/>
                  <a:pt x="2144" y="344"/>
                  <a:pt x="2400" y="240"/>
                </a:cubicBezTo>
                <a:cubicBezTo>
                  <a:pt x="2656" y="136"/>
                  <a:pt x="2768" y="68"/>
                  <a:pt x="2880" y="0"/>
                </a:cubicBezTo>
              </a:path>
            </a:pathLst>
          </a:cu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64518" name="Freeform 6"/>
          <p:cNvSpPr>
            <a:spLocks/>
          </p:cNvSpPr>
          <p:nvPr/>
        </p:nvSpPr>
        <p:spPr bwMode="auto">
          <a:xfrm>
            <a:off x="1828800" y="1905000"/>
            <a:ext cx="4800600" cy="2438400"/>
          </a:xfrm>
          <a:custGeom>
            <a:avLst/>
            <a:gdLst>
              <a:gd name="T0" fmla="*/ 0 w 3024"/>
              <a:gd name="T1" fmla="*/ 1536 h 1536"/>
              <a:gd name="T2" fmla="*/ 1344 w 3024"/>
              <a:gd name="T3" fmla="*/ 1200 h 1536"/>
              <a:gd name="T4" fmla="*/ 2736 w 3024"/>
              <a:gd name="T5" fmla="*/ 240 h 1536"/>
              <a:gd name="T6" fmla="*/ 3024 w 3024"/>
              <a:gd name="T7" fmla="*/ 0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3024"/>
              <a:gd name="T13" fmla="*/ 0 h 1536"/>
              <a:gd name="T14" fmla="*/ 3024 w 3024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24" h="1536">
                <a:moveTo>
                  <a:pt x="0" y="1536"/>
                </a:moveTo>
                <a:cubicBezTo>
                  <a:pt x="444" y="1476"/>
                  <a:pt x="888" y="1416"/>
                  <a:pt x="1344" y="1200"/>
                </a:cubicBezTo>
                <a:cubicBezTo>
                  <a:pt x="1800" y="984"/>
                  <a:pt x="2456" y="440"/>
                  <a:pt x="2736" y="240"/>
                </a:cubicBezTo>
                <a:cubicBezTo>
                  <a:pt x="3016" y="40"/>
                  <a:pt x="2976" y="40"/>
                  <a:pt x="3024" y="0"/>
                </a:cubicBezTo>
              </a:path>
            </a:pathLst>
          </a:custGeom>
          <a:noFill/>
          <a:ln w="95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1295400"/>
            <a:ext cx="1905000" cy="4724400"/>
            <a:chOff x="0" y="816"/>
            <a:chExt cx="1200" cy="2976"/>
          </a:xfrm>
        </p:grpSpPr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 flipV="1">
              <a:off x="1152" y="816"/>
              <a:ext cx="0" cy="297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0" y="835"/>
              <a:ext cx="120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400" b="1">
                  <a:solidFill>
                    <a:srgbClr val="FF3300"/>
                  </a:solidFill>
                  <a:latin typeface="Times New Roman" pitchFamily="18" charset="0"/>
                </a:rPr>
                <a:t>CS         </a:t>
              </a:r>
              <a:r>
                <a:rPr lang="pt-BR" altLang="pt-BR" b="1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pt-BR" altLang="pt-BR" sz="1600" b="1">
                  <a:solidFill>
                    <a:srgbClr val="FF3300"/>
                  </a:solidFill>
                  <a:latin typeface="Times New Roman" pitchFamily="18" charset="0"/>
                </a:rPr>
                <a:t>(g/100g de água)</a:t>
              </a:r>
            </a:p>
          </p:txBody>
        </p:sp>
      </p:grp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477000" y="1981200"/>
            <a:ext cx="2362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400" b="1">
                <a:solidFill>
                  <a:srgbClr val="FF3300"/>
                </a:solidFill>
                <a:latin typeface="Times New Roman" pitchFamily="18" charset="0"/>
              </a:rPr>
              <a:t>Comportamento normal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6096000" y="4343400"/>
            <a:ext cx="2362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400" b="1">
                <a:solidFill>
                  <a:srgbClr val="FF0000"/>
                </a:solidFill>
                <a:latin typeface="Times New Roman" pitchFamily="18" charset="0"/>
              </a:rPr>
              <a:t>Comportamento anormal</a:t>
            </a: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V="1">
            <a:off x="3581400" y="4419600"/>
            <a:ext cx="0" cy="11430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1676400" y="4419600"/>
            <a:ext cx="19050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191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336600"/>
                </a:solidFill>
                <a:latin typeface="Times New Roman" pitchFamily="18" charset="0"/>
              </a:rPr>
              <a:t>CS</a:t>
            </a:r>
            <a:r>
              <a:rPr lang="pt-BR" altLang="pt-BR" sz="2400" b="1" baseline="-25000">
                <a:solidFill>
                  <a:srgbClr val="336600"/>
                </a:solidFill>
                <a:latin typeface="Times New Roman" pitchFamily="18" charset="0"/>
              </a:rPr>
              <a:t>1</a:t>
            </a:r>
            <a:endParaRPr lang="pt-BR" altLang="pt-BR" sz="2400" b="1">
              <a:solidFill>
                <a:srgbClr val="336600"/>
              </a:solidFill>
              <a:latin typeface="Times New Roman" pitchFamily="18" charset="0"/>
            </a:endParaRP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3505200" y="5562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400" b="1">
                <a:solidFill>
                  <a:srgbClr val="336600"/>
                </a:solidFill>
                <a:latin typeface="Times New Roman" pitchFamily="18" charset="0"/>
              </a:rPr>
              <a:t>T</a:t>
            </a:r>
            <a:r>
              <a:rPr lang="pt-BR" altLang="pt-BR" sz="2400" b="1" baseline="-25000">
                <a:solidFill>
                  <a:srgbClr val="336600"/>
                </a:solidFill>
                <a:latin typeface="Times New Roman" pitchFamily="18" charset="0"/>
              </a:rPr>
              <a:t>1</a:t>
            </a:r>
            <a:endParaRPr lang="pt-BR" altLang="pt-BR" sz="2400" b="1">
              <a:solidFill>
                <a:srgbClr val="336600"/>
              </a:solidFill>
              <a:latin typeface="Times New Roman" pitchFamily="18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066800" y="5486400"/>
            <a:ext cx="6858000" cy="466725"/>
            <a:chOff x="672" y="3456"/>
            <a:chExt cx="4320" cy="294"/>
          </a:xfrm>
        </p:grpSpPr>
        <p:sp>
          <p:nvSpPr>
            <p:cNvPr id="75793" name="Text Box 17"/>
            <p:cNvSpPr txBox="1">
              <a:spLocks noChangeArrowheads="1"/>
            </p:cNvSpPr>
            <p:nvPr/>
          </p:nvSpPr>
          <p:spPr bwMode="auto">
            <a:xfrm>
              <a:off x="4128" y="3456"/>
              <a:ext cx="480" cy="294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400" b="1">
                  <a:solidFill>
                    <a:srgbClr val="336600"/>
                  </a:solidFill>
                  <a:latin typeface="Times New Roman" pitchFamily="18" charset="0"/>
                </a:rPr>
                <a:t>T°C</a:t>
              </a:r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72" y="3456"/>
              <a:ext cx="4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429000" y="64770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  <p:graphicFrame>
        <p:nvGraphicFramePr>
          <p:cNvPr id="41994" name="Object 2"/>
          <p:cNvGraphicFramePr>
            <a:graphicFrameLocks noChangeAspect="1"/>
          </p:cNvGraphicFramePr>
          <p:nvPr/>
        </p:nvGraphicFramePr>
        <p:xfrm>
          <a:off x="684213" y="549275"/>
          <a:ext cx="7621587" cy="575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Foto do Photo Editor" r:id="rId3" imgW="5477640" imgH="4219048" progId="">
                  <p:embed/>
                </p:oleObj>
              </mc:Choice>
              <mc:Fallback>
                <p:oleObj name="Foto do Photo Editor" r:id="rId3" imgW="5477640" imgH="4219048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49275"/>
                        <a:ext cx="7621587" cy="575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Rot="1" noChangeArrowheads="1"/>
          </p:cNvSpPr>
          <p:nvPr/>
        </p:nvSpPr>
        <p:spPr bwMode="auto">
          <a:xfrm>
            <a:off x="457200" y="244475"/>
            <a:ext cx="86868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                                                                              </a:t>
            </a:r>
            <a:r>
              <a:rPr lang="pt-BR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Soluções</a:t>
            </a:r>
          </a:p>
        </p:txBody>
      </p:sp>
      <p:pic>
        <p:nvPicPr>
          <p:cNvPr id="36869" name="Picture 5" descr="Curvas de Solubilida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25" y="1052513"/>
            <a:ext cx="405765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03238" y="260350"/>
            <a:ext cx="4284662" cy="613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pt-BR" altLang="pt-BR" sz="1600">
              <a:latin typeface="Calibri" pitchFamily="34" charset="0"/>
            </a:endParaRPr>
          </a:p>
          <a:p>
            <a:r>
              <a:rPr lang="pt-BR" altLang="pt-BR" sz="2800" b="1">
                <a:latin typeface="Times New Roman" pitchFamily="18" charset="0"/>
              </a:rPr>
              <a:t>Curvas com </a:t>
            </a:r>
            <a:r>
              <a:rPr lang="pt-BR" altLang="pt-BR" sz="2800" b="1" u="sng">
                <a:latin typeface="Times New Roman" pitchFamily="18" charset="0"/>
              </a:rPr>
              <a:t>ponto</a:t>
            </a:r>
            <a:r>
              <a:rPr lang="pt-BR" altLang="pt-BR" sz="2800" b="1">
                <a:latin typeface="Times New Roman" pitchFamily="18" charset="0"/>
              </a:rPr>
              <a:t>(s) </a:t>
            </a:r>
            <a:r>
              <a:rPr lang="pt-BR" altLang="pt-BR" sz="2800" b="1" u="sng">
                <a:latin typeface="Times New Roman" pitchFamily="18" charset="0"/>
              </a:rPr>
              <a:t>de</a:t>
            </a:r>
            <a:r>
              <a:rPr lang="pt-BR" altLang="pt-BR" sz="2800" b="1">
                <a:latin typeface="Times New Roman" pitchFamily="18" charset="0"/>
              </a:rPr>
              <a:t> </a:t>
            </a:r>
          </a:p>
          <a:p>
            <a:r>
              <a:rPr lang="pt-BR" altLang="pt-BR" sz="2800" b="1">
                <a:latin typeface="Times New Roman" pitchFamily="18" charset="0"/>
              </a:rPr>
              <a:t>    </a:t>
            </a:r>
            <a:r>
              <a:rPr lang="pt-BR" altLang="pt-BR" sz="2800" b="1" u="sng">
                <a:latin typeface="Times New Roman" pitchFamily="18" charset="0"/>
              </a:rPr>
              <a:t>inflexão</a:t>
            </a:r>
            <a:r>
              <a:rPr lang="pt-BR" altLang="pt-BR" sz="2800" b="1">
                <a:latin typeface="Times New Roman" pitchFamily="18" charset="0"/>
              </a:rPr>
              <a:t> referem-se a</a:t>
            </a:r>
          </a:p>
          <a:p>
            <a:r>
              <a:rPr lang="pt-BR" altLang="pt-BR" sz="2800" b="1">
                <a:latin typeface="Times New Roman" pitchFamily="18" charset="0"/>
              </a:rPr>
              <a:t>    solutos ´hidratados´. Na</a:t>
            </a:r>
          </a:p>
          <a:p>
            <a:r>
              <a:rPr lang="pt-BR" altLang="pt-BR" sz="2800" b="1">
                <a:latin typeface="Times New Roman" pitchFamily="18" charset="0"/>
              </a:rPr>
              <a:t>    temperatura da inflexão</a:t>
            </a:r>
          </a:p>
          <a:p>
            <a:r>
              <a:rPr lang="pt-BR" altLang="pt-BR" sz="2800" b="1">
                <a:latin typeface="Times New Roman" pitchFamily="18" charset="0"/>
              </a:rPr>
              <a:t>    ocorre um decréscimo</a:t>
            </a:r>
          </a:p>
          <a:p>
            <a:r>
              <a:rPr lang="pt-BR" altLang="pt-BR" sz="2800" b="1">
                <a:latin typeface="Times New Roman" pitchFamily="18" charset="0"/>
              </a:rPr>
              <a:t>    (total ou parcial) do</a:t>
            </a:r>
          </a:p>
          <a:p>
            <a:r>
              <a:rPr lang="pt-BR" altLang="pt-BR" sz="2800" b="1">
                <a:latin typeface="Times New Roman" pitchFamily="18" charset="0"/>
              </a:rPr>
              <a:t>    número de moléculas de</a:t>
            </a:r>
          </a:p>
          <a:p>
            <a:r>
              <a:rPr lang="pt-BR" altLang="pt-BR" sz="2800" b="1">
                <a:latin typeface="Times New Roman" pitchFamily="18" charset="0"/>
              </a:rPr>
              <a:t>    hidratação na fórmula</a:t>
            </a:r>
          </a:p>
          <a:p>
            <a:r>
              <a:rPr lang="pt-BR" altLang="pt-BR" sz="2800" b="1">
                <a:latin typeface="Times New Roman" pitchFamily="18" charset="0"/>
              </a:rPr>
              <a:t>    do composto.</a:t>
            </a:r>
          </a:p>
          <a:p>
            <a:endParaRPr lang="pt-BR" altLang="pt-BR" sz="1600" b="1">
              <a:latin typeface="Times New Roman" pitchFamily="18" charset="0"/>
            </a:endParaRPr>
          </a:p>
          <a:p>
            <a:r>
              <a:rPr lang="pt-BR" altLang="pt-BR" sz="2800" b="1" u="sng">
                <a:latin typeface="Times New Roman" pitchFamily="18" charset="0"/>
              </a:rPr>
              <a:t>Curva</a:t>
            </a:r>
            <a:r>
              <a:rPr lang="pt-BR" altLang="pt-BR" sz="2800">
                <a:latin typeface="Times New Roman" pitchFamily="18" charset="0"/>
              </a:rPr>
              <a:t> </a:t>
            </a:r>
            <a:r>
              <a:rPr lang="pt-BR" altLang="pt-BR" sz="2800" b="1" u="sng">
                <a:latin typeface="Times New Roman" pitchFamily="18" charset="0"/>
              </a:rPr>
              <a:t>ascendente</a:t>
            </a:r>
            <a:r>
              <a:rPr lang="pt-BR" altLang="pt-BR" sz="2800" b="1">
                <a:latin typeface="Times New Roman" pitchFamily="18" charset="0"/>
              </a:rPr>
              <a:t> –</a:t>
            </a:r>
          </a:p>
          <a:p>
            <a:r>
              <a:rPr lang="pt-BR" altLang="pt-BR" sz="2800" b="1">
                <a:latin typeface="Times New Roman" pitchFamily="18" charset="0"/>
              </a:rPr>
              <a:t>      dissolução endotérmica</a:t>
            </a:r>
          </a:p>
          <a:p>
            <a:r>
              <a:rPr lang="pt-BR" altLang="pt-BR" sz="2800" b="1" u="sng">
                <a:latin typeface="Times New Roman" pitchFamily="18" charset="0"/>
              </a:rPr>
              <a:t>Curva</a:t>
            </a:r>
            <a:r>
              <a:rPr lang="pt-BR" altLang="pt-BR" sz="2800" b="1">
                <a:latin typeface="Times New Roman" pitchFamily="18" charset="0"/>
              </a:rPr>
              <a:t> </a:t>
            </a:r>
            <a:r>
              <a:rPr lang="pt-BR" altLang="pt-BR" sz="2800" b="1" u="sng">
                <a:latin typeface="Times New Roman" pitchFamily="18" charset="0"/>
              </a:rPr>
              <a:t>descendente</a:t>
            </a:r>
            <a:r>
              <a:rPr lang="pt-BR" altLang="pt-BR" sz="2800" b="1">
                <a:latin typeface="Times New Roman" pitchFamily="18" charset="0"/>
              </a:rPr>
              <a:t> –</a:t>
            </a:r>
          </a:p>
          <a:p>
            <a:r>
              <a:rPr lang="pt-BR" altLang="pt-BR" sz="2800" b="1">
                <a:latin typeface="Times New Roman" pitchFamily="18" charset="0"/>
              </a:rPr>
              <a:t>      dissolução exotérmica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075238" y="6165850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>
                <a:solidFill>
                  <a:srgbClr val="FFFFA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Curvas de Solubilidade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 rot="934878">
            <a:off x="762000" y="1009650"/>
            <a:ext cx="7620000" cy="47815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EXPRESSÕES 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DE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CONCENTRAÇÃO 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DAS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SOLUÇÕES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066800" y="625475"/>
            <a:ext cx="7543800" cy="2041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latin typeface="Arial Black" pitchFamily="34" charset="0"/>
              </a:rPr>
              <a:t>Concentração é a relação entre a quantidade de soluto (</a:t>
            </a:r>
            <a:r>
              <a:rPr lang="pt-BR" altLang="pt-BR" sz="2800">
                <a:latin typeface="Arial Black" pitchFamily="34" charset="0"/>
              </a:rPr>
              <a:t>massa, n</a:t>
            </a:r>
            <a:r>
              <a:rPr lang="pt-BR" altLang="pt-BR" sz="2800" u="sng" baseline="30000">
                <a:latin typeface="Arial Black" pitchFamily="34" charset="0"/>
              </a:rPr>
              <a:t>o</a:t>
            </a:r>
            <a:r>
              <a:rPr lang="pt-BR" altLang="pt-BR" sz="2800">
                <a:latin typeface="Arial Black" pitchFamily="34" charset="0"/>
              </a:rPr>
              <a:t> de mols, volume,..</a:t>
            </a:r>
            <a:r>
              <a:rPr lang="pt-BR" altLang="pt-BR" sz="3200" b="1">
                <a:latin typeface="Arial Black" pitchFamily="34" charset="0"/>
              </a:rPr>
              <a:t>) e a quantidade de solução.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95400" y="3440113"/>
            <a:ext cx="7086600" cy="2655887"/>
          </a:xfrm>
          <a:prstGeom prst="rect">
            <a:avLst/>
          </a:prstGeom>
          <a:solidFill>
            <a:srgbClr val="FFFF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Exemplo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Soro fisiológico (NaCl) 0,9 %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- em cada 100 gramas dessa solução há 0,9 gramas de NaCl e 99,1 gramas de H</a:t>
            </a:r>
            <a:r>
              <a:rPr lang="pt-BR" altLang="pt-BR" sz="2800" baseline="-25000">
                <a:latin typeface="Arial Black" pitchFamily="34" charset="0"/>
              </a:rPr>
              <a:t>2</a:t>
            </a:r>
            <a:r>
              <a:rPr lang="pt-BR" altLang="pt-BR" sz="2800">
                <a:latin typeface="Arial Black" pitchFamily="34" charset="0"/>
              </a:rPr>
              <a:t>O.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 autoUpdateAnimBg="0"/>
      <p:bldP spid="15364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19200" y="457200"/>
            <a:ext cx="7162800" cy="25654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Unidades de massa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grama = 10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miligramas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quilograma (kg) = 10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gramas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miligrama = 10</a:t>
            </a:r>
            <a:r>
              <a:rPr lang="pt-BR" altLang="pt-BR" sz="2800" baseline="30000">
                <a:latin typeface="Arial Black" pitchFamily="34" charset="0"/>
              </a:rPr>
              <a:t>-3</a:t>
            </a:r>
            <a:r>
              <a:rPr lang="pt-BR" altLang="pt-BR" sz="2800">
                <a:latin typeface="Arial Black" pitchFamily="34" charset="0"/>
              </a:rPr>
              <a:t> gramas = 10</a:t>
            </a:r>
            <a:r>
              <a:rPr lang="pt-BR" altLang="pt-BR" sz="2800" baseline="30000">
                <a:latin typeface="Arial Black" pitchFamily="34" charset="0"/>
              </a:rPr>
              <a:t>-6</a:t>
            </a:r>
            <a:r>
              <a:rPr lang="pt-BR" altLang="pt-BR" sz="2800">
                <a:latin typeface="Arial Black" pitchFamily="34" charset="0"/>
              </a:rPr>
              <a:t> kg</a:t>
            </a:r>
            <a:endParaRPr lang="pt-BR" altLang="pt-BR" sz="3600" b="1">
              <a:latin typeface="Arial Black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95400" y="3657600"/>
            <a:ext cx="7086600" cy="2565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Unidades de volume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Litro = 10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mililitros = dm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endParaRPr lang="pt-BR" altLang="pt-BR" sz="2800"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m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= 10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litros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mililitro = cm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=  10</a:t>
            </a:r>
            <a:r>
              <a:rPr lang="pt-BR" altLang="pt-BR" sz="2800" baseline="30000">
                <a:latin typeface="Arial Black" pitchFamily="34" charset="0"/>
              </a:rPr>
              <a:t>-3 </a:t>
            </a:r>
            <a:r>
              <a:rPr lang="pt-BR" altLang="pt-BR" sz="2800">
                <a:latin typeface="Arial Black" pitchFamily="34" charset="0"/>
              </a:rPr>
              <a:t>litro</a:t>
            </a:r>
            <a:endParaRPr lang="pt-BR" altLang="pt-BR" sz="3600" b="1">
              <a:latin typeface="Arial Black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animBg="1" autoUpdateAnimBg="0"/>
      <p:bldP spid="512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3933825"/>
            <a:ext cx="79914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/>
              <a:t>Quando agitada, a gelatina (disperso) se dissemina na água (dispersante) sob a forma de pequenas partículas, as quais se distribuem uniformemente na água.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412875"/>
            <a:ext cx="4733925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47800" y="654050"/>
            <a:ext cx="6629400" cy="641350"/>
          </a:xfrm>
          <a:prstGeom prst="rect">
            <a:avLst/>
          </a:prstGeom>
          <a:solidFill>
            <a:srgbClr val="FFFF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Concentração Comum (C)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4400" y="1874838"/>
            <a:ext cx="7772400" cy="15541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É a razão entre a massa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, em gramas</a:t>
            </a:r>
            <a:r>
              <a:rPr lang="pt-BR" altLang="pt-BR" sz="3200">
                <a:latin typeface="Arial Black" pitchFamily="34" charset="0"/>
              </a:rPr>
              <a:t>, do soluto (m</a:t>
            </a:r>
            <a:r>
              <a:rPr lang="pt-BR" altLang="pt-BR" sz="3200" baseline="-25000">
                <a:latin typeface="Arial Black" pitchFamily="34" charset="0"/>
              </a:rPr>
              <a:t>1</a:t>
            </a:r>
            <a:r>
              <a:rPr lang="pt-BR" altLang="pt-BR" sz="3200">
                <a:latin typeface="Arial Black" pitchFamily="34" charset="0"/>
              </a:rPr>
              <a:t>) e o volume,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litros</a:t>
            </a:r>
            <a:r>
              <a:rPr lang="pt-BR" altLang="pt-BR" sz="3200">
                <a:latin typeface="Arial Black" pitchFamily="34" charset="0"/>
              </a:rPr>
              <a:t> (V), da solução.</a:t>
            </a:r>
          </a:p>
        </p:txBody>
      </p:sp>
      <p:graphicFrame>
        <p:nvGraphicFramePr>
          <p:cNvPr id="6155" name="Object 2"/>
          <p:cNvGraphicFramePr>
            <a:graphicFrameLocks noChangeAspect="1"/>
          </p:cNvGraphicFramePr>
          <p:nvPr/>
        </p:nvGraphicFramePr>
        <p:xfrm>
          <a:off x="1295400" y="3978275"/>
          <a:ext cx="2057400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Equação" r:id="rId3" imgW="749160" imgH="660240" progId="Equation.3">
                  <p:embed/>
                </p:oleObj>
              </mc:Choice>
              <mc:Fallback>
                <p:oleObj name="Equação" r:id="rId3" imgW="74916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978275"/>
                        <a:ext cx="2057400" cy="1812925"/>
                      </a:xfrm>
                      <a:prstGeom prst="rect">
                        <a:avLst/>
                      </a:prstGeom>
                      <a:solidFill>
                        <a:srgbClr val="FFFFC5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572000" y="4572000"/>
            <a:ext cx="4114800" cy="495300"/>
          </a:xfrm>
          <a:prstGeom prst="rect">
            <a:avLst/>
          </a:prstGeom>
          <a:solidFill>
            <a:srgbClr val="FFFFC5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unidades: grama/litro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3505200" y="46482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34824" name="Text Box 15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animBg="1" autoUpdateAnimBg="0"/>
      <p:bldP spid="6149" grpId="0" animBg="1" autoUpdateAnimBg="0"/>
      <p:bldP spid="6156" grpId="0" animBg="1" autoUpdateAnimBg="0"/>
      <p:bldP spid="615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FFFF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1600200"/>
            <a:ext cx="8077200" cy="37242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Uma solução de NaOH apresenta 200 mg dessa base num volume de 400 mL de solução. Qual a Concentração (g/L)?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m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</a:rPr>
              <a:t>1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 = 200 mg = 0,2 g ; V = 400 mL = 0,4 L</a:t>
            </a:r>
            <a:r>
              <a:rPr lang="pt-BR" altLang="pt-BR" sz="2800">
                <a:latin typeface="Arial Black" pitchFamily="34" charset="0"/>
              </a:rPr>
              <a:t> 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C = 0,2 g / 0,4 L  =  0,5 grama/Litro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81400" y="5791200"/>
            <a:ext cx="4343400" cy="51911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C = 0,5 g/L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1" grpId="0" animBg="1" autoUpdateAnimBg="0"/>
      <p:bldP spid="7172" grpId="0" animBg="1" autoUpdateAnimBg="0"/>
      <p:bldP spid="7173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66800" y="654050"/>
            <a:ext cx="74676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Título ou % em massa (T)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14400" y="1874838"/>
            <a:ext cx="7772400" cy="1554162"/>
          </a:xfrm>
          <a:prstGeom prst="rect">
            <a:avLst/>
          </a:prstGeom>
          <a:solidFill>
            <a:srgbClr val="A3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É a razão entre a massa,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gramas</a:t>
            </a:r>
            <a:r>
              <a:rPr lang="pt-BR" altLang="pt-BR" sz="3200">
                <a:latin typeface="Arial Black" pitchFamily="34" charset="0"/>
              </a:rPr>
              <a:t>, do soluto (m</a:t>
            </a:r>
            <a:r>
              <a:rPr lang="pt-BR" altLang="pt-BR" sz="3200" baseline="-25000">
                <a:latin typeface="Arial Black" pitchFamily="34" charset="0"/>
              </a:rPr>
              <a:t>1</a:t>
            </a:r>
            <a:r>
              <a:rPr lang="pt-BR" altLang="pt-BR" sz="3200">
                <a:latin typeface="Arial Black" pitchFamily="34" charset="0"/>
              </a:rPr>
              <a:t>) e a massa,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gramas</a:t>
            </a:r>
            <a:r>
              <a:rPr lang="pt-BR" altLang="pt-BR" sz="3200">
                <a:latin typeface="Arial Black" pitchFamily="34" charset="0"/>
              </a:rPr>
              <a:t>, da solução(m).</a:t>
            </a:r>
          </a:p>
        </p:txBody>
      </p:sp>
      <p:graphicFrame>
        <p:nvGraphicFramePr>
          <p:cNvPr id="8198" name="Object 2"/>
          <p:cNvGraphicFramePr>
            <a:graphicFrameLocks noChangeAspect="1"/>
          </p:cNvGraphicFramePr>
          <p:nvPr/>
        </p:nvGraphicFramePr>
        <p:xfrm>
          <a:off x="1054100" y="3703638"/>
          <a:ext cx="3289300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ção" r:id="rId3" imgW="1549080" imgH="660240" progId="Equation.3">
                  <p:embed/>
                </p:oleObj>
              </mc:Choice>
              <mc:Fallback>
                <p:oleObj name="Equação" r:id="rId3" imgW="154908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3703638"/>
                        <a:ext cx="3289300" cy="14017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791200" y="4152900"/>
            <a:ext cx="2819400" cy="4953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sem unidades 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4572000" y="42672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495800" y="5562600"/>
            <a:ext cx="44958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Ainda: </a:t>
            </a:r>
            <a:r>
              <a:rPr lang="pt-BR" altLang="pt-BR" sz="3600" b="1">
                <a:latin typeface="Calibri" pitchFamily="34" charset="0"/>
              </a:rPr>
              <a:t>T% = T . 100</a:t>
            </a:r>
            <a:endParaRPr lang="pt-BR" altLang="pt-BR" sz="3200">
              <a:latin typeface="Arial Black" pitchFamily="34" charset="0"/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-1739499">
            <a:off x="3733800" y="5334000"/>
            <a:ext cx="533400" cy="838200"/>
          </a:xfrm>
          <a:prstGeom prst="curvedRightArrow">
            <a:avLst>
              <a:gd name="adj1" fmla="val 31429"/>
              <a:gd name="adj2" fmla="val 62857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36875" name="Text Box 12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  <p:bldP spid="8196" grpId="0" animBg="1" autoUpdateAnimBg="0"/>
      <p:bldP spid="8197" grpId="0" animBg="1" autoUpdateAnimBg="0"/>
      <p:bldP spid="8199" grpId="0" animBg="1" autoUpdateAnimBg="0"/>
      <p:bldP spid="8200" grpId="0" animBg="1"/>
      <p:bldP spid="8202" grpId="0" animBg="1" autoUpdateAnimBg="0"/>
      <p:bldP spid="820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38200" y="1884363"/>
            <a:ext cx="8077200" cy="329723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Foram dissolvidas 80 gramas de NaCl em 320 gramas de água. Qual o título da solução ?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m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</a:rPr>
              <a:t>1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 = 80 g  ; m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</a:rPr>
              <a:t>2 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= 320 g  ; m = 400 g</a:t>
            </a:r>
            <a:r>
              <a:rPr lang="pt-BR" altLang="pt-BR" sz="2800">
                <a:latin typeface="Arial Black" pitchFamily="34" charset="0"/>
              </a:rPr>
              <a:t> 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T = 80 / 80 + 320 = 80 / 400 = 0,2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5729288"/>
            <a:ext cx="65532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T = 0,2 ou T% = 20 %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nimBg="1" autoUpdateAnimBg="0"/>
      <p:bldP spid="12292" grpId="0" animBg="1" autoUpdateAnimBg="0"/>
      <p:bldP spid="12293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43000" y="654050"/>
            <a:ext cx="7010400" cy="6413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Título em volume  (T</a:t>
            </a:r>
            <a:r>
              <a:rPr lang="pt-BR" altLang="pt-BR" sz="3600" b="1" baseline="-25000">
                <a:latin typeface="Arial Black" pitchFamily="34" charset="0"/>
              </a:rPr>
              <a:t>v</a:t>
            </a:r>
            <a:r>
              <a:rPr lang="pt-BR" altLang="pt-BR" sz="3600" b="1">
                <a:latin typeface="Arial Black" pitchFamily="34" charset="0"/>
              </a:rPr>
              <a:t>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14400" y="1874838"/>
            <a:ext cx="7772400" cy="1554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É a razão entre o volume,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L ou mL</a:t>
            </a:r>
            <a:r>
              <a:rPr lang="pt-BR" altLang="pt-BR" sz="3200">
                <a:latin typeface="Arial Black" pitchFamily="34" charset="0"/>
              </a:rPr>
              <a:t>, do soluto (V</a:t>
            </a:r>
            <a:r>
              <a:rPr lang="pt-BR" altLang="pt-BR" sz="3200" baseline="-25000">
                <a:latin typeface="Arial Black" pitchFamily="34" charset="0"/>
              </a:rPr>
              <a:t>1</a:t>
            </a:r>
            <a:r>
              <a:rPr lang="pt-BR" altLang="pt-BR" sz="3200">
                <a:latin typeface="Arial Black" pitchFamily="34" charset="0"/>
              </a:rPr>
              <a:t>) e o volume,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L ou mL</a:t>
            </a:r>
            <a:r>
              <a:rPr lang="pt-BR" altLang="pt-BR" sz="3200">
                <a:latin typeface="Arial Black" pitchFamily="34" charset="0"/>
              </a:rPr>
              <a:t>, da solução(V).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791200" y="4114800"/>
            <a:ext cx="2819400" cy="495300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sem unidades 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4572000" y="41910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graphicFrame>
        <p:nvGraphicFramePr>
          <p:cNvPr id="13324" name="Object 2"/>
          <p:cNvGraphicFramePr>
            <a:graphicFrameLocks noChangeAspect="1"/>
          </p:cNvGraphicFramePr>
          <p:nvPr/>
        </p:nvGraphicFramePr>
        <p:xfrm>
          <a:off x="1066800" y="3751263"/>
          <a:ext cx="3200400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Document" r:id="rId4" imgW="1362600" imgH="507960" progId="Word.Document.8">
                  <p:embed/>
                </p:oleObj>
              </mc:Choice>
              <mc:Fallback>
                <p:oleObj name="Document" r:id="rId4" imgW="1362600" imgH="5079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51263"/>
                        <a:ext cx="3200400" cy="1192212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AutoShape 13"/>
          <p:cNvSpPr>
            <a:spLocks noChangeArrowheads="1"/>
          </p:cNvSpPr>
          <p:nvPr/>
        </p:nvSpPr>
        <p:spPr bwMode="auto">
          <a:xfrm>
            <a:off x="2438400" y="5029200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38200" y="5791200"/>
            <a:ext cx="4267200" cy="57943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Ainda: </a:t>
            </a:r>
            <a:r>
              <a:rPr lang="pt-BR" altLang="pt-BR" sz="3200" b="1">
                <a:latin typeface="Calibri" pitchFamily="34" charset="0"/>
              </a:rPr>
              <a:t>T</a:t>
            </a:r>
            <a:r>
              <a:rPr lang="pt-BR" altLang="pt-BR" sz="3200" b="1" baseline="-25000">
                <a:latin typeface="Calibri" pitchFamily="34" charset="0"/>
              </a:rPr>
              <a:t>v</a:t>
            </a:r>
            <a:r>
              <a:rPr lang="pt-BR" altLang="pt-BR" sz="3200" b="1">
                <a:latin typeface="Calibri" pitchFamily="34" charset="0"/>
              </a:rPr>
              <a:t>% = T</a:t>
            </a:r>
            <a:r>
              <a:rPr lang="pt-BR" altLang="pt-BR" sz="3200" b="1" baseline="-25000">
                <a:latin typeface="Calibri" pitchFamily="34" charset="0"/>
              </a:rPr>
              <a:t>v</a:t>
            </a:r>
            <a:r>
              <a:rPr lang="pt-BR" altLang="pt-BR" sz="3200" b="1">
                <a:latin typeface="Calibri" pitchFamily="34" charset="0"/>
              </a:rPr>
              <a:t> . 100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791200" y="4953000"/>
            <a:ext cx="3048000" cy="14652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solidFill>
                  <a:srgbClr val="FFFF00"/>
                </a:solidFill>
                <a:latin typeface="Arial Black" pitchFamily="34" charset="0"/>
              </a:rPr>
              <a:t>O Título em volume é usado para expressar a graduação alcoólica das bebidas.              Ex.: 38</a:t>
            </a:r>
            <a:r>
              <a:rPr lang="pt-BR" altLang="pt-BR" baseline="30000">
                <a:solidFill>
                  <a:srgbClr val="FFFF00"/>
                </a:solidFill>
                <a:latin typeface="Arial Black" pitchFamily="34" charset="0"/>
              </a:rPr>
              <a:t>o</a:t>
            </a:r>
            <a:r>
              <a:rPr lang="pt-BR" altLang="pt-BR">
                <a:solidFill>
                  <a:srgbClr val="FFFF00"/>
                </a:solidFill>
                <a:latin typeface="Arial Black" pitchFamily="34" charset="0"/>
              </a:rPr>
              <a:t> GL = 38 %           </a:t>
            </a:r>
          </a:p>
        </p:txBody>
      </p:sp>
      <p:sp>
        <p:nvSpPr>
          <p:cNvPr id="38924" name="Text Box 17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6" grpId="0" animBg="1" autoUpdateAnimBg="0"/>
      <p:bldP spid="13317" grpId="0" animBg="1" autoUpdateAnimBg="0"/>
      <p:bldP spid="13319" grpId="0" animBg="1" autoUpdateAnimBg="0"/>
      <p:bldP spid="13320" grpId="0" animBg="1"/>
      <p:bldP spid="13325" grpId="0" animBg="1"/>
      <p:bldP spid="13327" grpId="0" animBg="1" autoUpdateAnimBg="0"/>
      <p:bldP spid="13328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8077200" cy="37242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Uma bebida alcoólica apresenta 25% de etanol (álcool). Qual o volume, em mL, do etanol encontrado em 2 litros dessa bebida ?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T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</a:rPr>
              <a:t>v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% = 25% </a:t>
            </a:r>
            <a:r>
              <a:rPr lang="pt-BR" altLang="pt-BR" sz="2800" b="1">
                <a:solidFill>
                  <a:srgbClr val="0033CC"/>
                </a:solidFill>
                <a:latin typeface="Arial Black" pitchFamily="34" charset="0"/>
                <a:sym typeface="Symbol" pitchFamily="18" charset="2"/>
              </a:rPr>
              <a:t> 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  <a:sym typeface="Symbol" pitchFamily="18" charset="2"/>
              </a:rPr>
              <a:t>T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  <a:sym typeface="Symbol" pitchFamily="18" charset="2"/>
              </a:rPr>
              <a:t>v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  <a:sym typeface="Symbol" pitchFamily="18" charset="2"/>
              </a:rPr>
              <a:t> = 0,25  ; V = 2 L</a:t>
            </a:r>
            <a:endParaRPr lang="pt-BR" altLang="pt-BR" sz="2800" b="1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V</a:t>
            </a:r>
            <a:r>
              <a:rPr lang="pt-BR" altLang="pt-BR" sz="2800" baseline="-25000">
                <a:latin typeface="Arial Black" pitchFamily="34" charset="0"/>
              </a:rPr>
              <a:t>1</a:t>
            </a:r>
            <a:r>
              <a:rPr lang="pt-BR" altLang="pt-BR" sz="2800">
                <a:latin typeface="Arial Black" pitchFamily="34" charset="0"/>
              </a:rPr>
              <a:t> = T</a:t>
            </a:r>
            <a:r>
              <a:rPr lang="pt-BR" altLang="pt-BR" sz="2800" baseline="-25000">
                <a:latin typeface="Arial Black" pitchFamily="34" charset="0"/>
              </a:rPr>
              <a:t>v</a:t>
            </a:r>
            <a:r>
              <a:rPr lang="pt-BR" altLang="pt-BR" sz="2800">
                <a:latin typeface="Arial Black" pitchFamily="34" charset="0"/>
              </a:rPr>
              <a:t>. V = 0,25.2 = 0,5 L = 500 mL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0" y="5881688"/>
            <a:ext cx="65532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V</a:t>
            </a:r>
            <a:r>
              <a:rPr lang="pt-BR" altLang="pt-BR" sz="2800" baseline="-25000">
                <a:solidFill>
                  <a:srgbClr val="FFFF00"/>
                </a:solidFill>
                <a:latin typeface="Arial Black" pitchFamily="34" charset="0"/>
              </a:rPr>
              <a:t>1</a:t>
            </a: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 = 500 mL = 0,5 L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39" grpId="0" animBg="1" autoUpdateAnimBg="0"/>
      <p:bldP spid="14340" grpId="0" animBg="1" autoUpdateAnimBg="0"/>
      <p:bldP spid="14341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447800" y="381000"/>
            <a:ext cx="6629400" cy="11906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latin typeface="Arial Black" pitchFamily="34" charset="0"/>
              </a:rPr>
              <a:t>Concentração Molar </a:t>
            </a:r>
            <a:r>
              <a:rPr lang="pt-BR" altLang="pt-BR" b="1">
                <a:latin typeface="Arial Black" pitchFamily="34" charset="0"/>
              </a:rPr>
              <a:t>ou </a:t>
            </a:r>
            <a:r>
              <a:rPr lang="pt-BR" altLang="pt-BR" sz="3600" b="1">
                <a:latin typeface="Arial Black" pitchFamily="34" charset="0"/>
              </a:rPr>
              <a:t> Molaridade </a:t>
            </a:r>
            <a:r>
              <a:rPr lang="pt-BR" altLang="pt-BR" sz="3600" b="1">
                <a:latin typeface="Comic Sans MS" pitchFamily="66" charset="0"/>
              </a:rPr>
              <a:t>(M)</a:t>
            </a:r>
            <a:endParaRPr lang="pt-BR" altLang="pt-BR" sz="3600" b="1">
              <a:latin typeface="Arial Black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2103438"/>
            <a:ext cx="7772400" cy="1554162"/>
          </a:xfrm>
          <a:prstGeom prst="rect">
            <a:avLst/>
          </a:prstGeom>
          <a:solidFill>
            <a:srgbClr val="A3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itchFamily="34" charset="0"/>
              </a:rPr>
              <a:t>É a razão entre o n</a:t>
            </a:r>
            <a:r>
              <a:rPr lang="pt-BR" altLang="pt-BR" sz="3200" u="sng" baseline="30000">
                <a:latin typeface="Arial Black" pitchFamily="34" charset="0"/>
              </a:rPr>
              <a:t>o</a:t>
            </a:r>
            <a:r>
              <a:rPr lang="pt-BR" altLang="pt-BR" sz="3200">
                <a:latin typeface="Arial Black" pitchFamily="34" charset="0"/>
              </a:rPr>
              <a:t> de mols do soluto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 </a:t>
            </a:r>
            <a:r>
              <a:rPr lang="pt-BR" altLang="pt-BR" sz="3200">
                <a:latin typeface="Arial Black" pitchFamily="34" charset="0"/>
              </a:rPr>
              <a:t>(n</a:t>
            </a:r>
            <a:r>
              <a:rPr lang="pt-BR" altLang="pt-BR" sz="3200" baseline="-25000">
                <a:latin typeface="Arial Black" pitchFamily="34" charset="0"/>
              </a:rPr>
              <a:t>1</a:t>
            </a:r>
            <a:r>
              <a:rPr lang="pt-BR" altLang="pt-BR" sz="3200">
                <a:latin typeface="Arial Black" pitchFamily="34" charset="0"/>
              </a:rPr>
              <a:t>) e o volume, </a:t>
            </a:r>
            <a:r>
              <a:rPr lang="pt-BR" altLang="pt-BR" sz="3200">
                <a:solidFill>
                  <a:srgbClr val="FF3300"/>
                </a:solidFill>
                <a:latin typeface="Arial Black" pitchFamily="34" charset="0"/>
              </a:rPr>
              <a:t>em litros</a:t>
            </a:r>
            <a:r>
              <a:rPr lang="pt-BR" altLang="pt-BR" sz="3200">
                <a:latin typeface="Arial Black" pitchFamily="34" charset="0"/>
              </a:rPr>
              <a:t> (V), da solução.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0" y="4838700"/>
            <a:ext cx="4343400" cy="4953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unidades: mol/litro ou M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3352800" y="4876800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219200" y="4343400"/>
            <a:ext cx="1905000" cy="1524000"/>
            <a:chOff x="768" y="2736"/>
            <a:chExt cx="1200" cy="960"/>
          </a:xfrm>
        </p:grpSpPr>
        <p:graphicFrame>
          <p:nvGraphicFramePr>
            <p:cNvPr id="40968" name="Object 2"/>
            <p:cNvGraphicFramePr>
              <a:graphicFrameLocks noChangeAspect="1"/>
            </p:cNvGraphicFramePr>
            <p:nvPr/>
          </p:nvGraphicFramePr>
          <p:xfrm>
            <a:off x="820" y="2736"/>
            <a:ext cx="1148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2" name="Equação" r:id="rId3" imgW="571320" imgH="495000" progId="Equation.3">
                    <p:embed/>
                  </p:oleObj>
                </mc:Choice>
                <mc:Fallback>
                  <p:oleObj name="Equação" r:id="rId3" imgW="571320" imgH="4950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" y="2736"/>
                          <a:ext cx="1148" cy="96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9" name="Text Box 10"/>
            <p:cNvSpPr txBox="1">
              <a:spLocks noChangeArrowheads="1"/>
            </p:cNvSpPr>
            <p:nvPr/>
          </p:nvSpPr>
          <p:spPr bwMode="auto">
            <a:xfrm>
              <a:off x="768" y="2928"/>
              <a:ext cx="52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3600" b="1">
                  <a:latin typeface="Comic Sans MS" pitchFamily="66" charset="0"/>
                </a:rPr>
                <a:t>M</a:t>
              </a:r>
            </a:p>
          </p:txBody>
        </p:sp>
      </p:grpSp>
      <p:sp>
        <p:nvSpPr>
          <p:cNvPr id="4097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animBg="1" autoUpdateAnimBg="0"/>
      <p:bldP spid="16388" grpId="0" animBg="1" autoUpdateAnimBg="0"/>
      <p:bldP spid="16390" grpId="0" animBg="1" autoUpdateAnimBg="0"/>
      <p:bldP spid="1639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1870075"/>
            <a:ext cx="8077200" cy="33877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Uma solução de H</a:t>
            </a:r>
            <a:r>
              <a:rPr lang="pt-BR" altLang="pt-BR" sz="2800" baseline="-25000">
                <a:latin typeface="Arial Black" pitchFamily="34" charset="0"/>
              </a:rPr>
              <a:t>2</a:t>
            </a:r>
            <a:r>
              <a:rPr lang="pt-BR" altLang="pt-BR" sz="2800">
                <a:latin typeface="Arial Black" pitchFamily="34" charset="0"/>
              </a:rPr>
              <a:t>SO</a:t>
            </a:r>
            <a:r>
              <a:rPr lang="pt-BR" altLang="pt-BR" sz="2800" baseline="-25000">
                <a:latin typeface="Arial Black" pitchFamily="34" charset="0"/>
              </a:rPr>
              <a:t>4</a:t>
            </a:r>
            <a:r>
              <a:rPr lang="pt-BR" altLang="pt-BR" sz="2800">
                <a:latin typeface="Arial Black" pitchFamily="34" charset="0"/>
              </a:rPr>
              <a:t> contém 0,75 mols desse ácido num volume de 2500 cm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 de solução. Qual a Molaridade ?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n</a:t>
            </a:r>
            <a:r>
              <a:rPr lang="pt-BR" altLang="pt-BR" sz="2800" i="1" baseline="-25000">
                <a:solidFill>
                  <a:srgbClr val="0033CC"/>
                </a:solidFill>
                <a:latin typeface="Arial Black" pitchFamily="34" charset="0"/>
              </a:rPr>
              <a:t>1</a:t>
            </a:r>
            <a:r>
              <a:rPr lang="pt-BR" altLang="pt-BR" sz="2800" i="1">
                <a:solidFill>
                  <a:srgbClr val="0033CC"/>
                </a:solidFill>
                <a:latin typeface="Arial Black" pitchFamily="34" charset="0"/>
              </a:rPr>
              <a:t> = 0,75 mol  ; V = 2500 mL = 2,5 L</a:t>
            </a:r>
            <a:r>
              <a:rPr lang="pt-BR" altLang="pt-BR" sz="2800">
                <a:latin typeface="Arial Black" pitchFamily="34" charset="0"/>
              </a:rPr>
              <a:t> 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pt-BR" altLang="pt-BR" sz="3200" b="1">
                <a:latin typeface="Comic Sans MS" pitchFamily="66" charset="0"/>
              </a:rPr>
              <a:t>M </a:t>
            </a:r>
            <a:r>
              <a:rPr lang="pt-BR" altLang="pt-BR" b="1">
                <a:latin typeface="Arial Black" pitchFamily="34" charset="0"/>
              </a:rPr>
              <a:t>= n</a:t>
            </a:r>
            <a:r>
              <a:rPr lang="pt-BR" altLang="pt-BR" b="1" baseline="-25000">
                <a:latin typeface="Arial Black" pitchFamily="34" charset="0"/>
              </a:rPr>
              <a:t>1</a:t>
            </a:r>
            <a:r>
              <a:rPr lang="pt-BR" altLang="pt-BR" b="1">
                <a:latin typeface="Arial Black" pitchFamily="34" charset="0"/>
              </a:rPr>
              <a:t> / V = 0,75 / 2,5 = 0,3 mol/L ou 0,3 M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733800" y="5805488"/>
            <a:ext cx="48768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</a:t>
            </a:r>
            <a:r>
              <a:rPr lang="pt-BR" altLang="pt-BR" sz="2800" b="1">
                <a:solidFill>
                  <a:srgbClr val="FFFF00"/>
                </a:solidFill>
                <a:latin typeface="Comic Sans MS" pitchFamily="66" charset="0"/>
              </a:rPr>
              <a:t>M = 0,3 mol/L</a:t>
            </a:r>
            <a:endParaRPr lang="pt-BR" altLang="pt-BR" sz="3200" b="1">
              <a:latin typeface="Comic Sans MS" pitchFamily="66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animBg="1" autoUpdateAnimBg="0"/>
      <p:bldP spid="17412" grpId="0" animBg="1" autoUpdateAnimBg="0"/>
      <p:bldP spid="17413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61722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Relações entre C e T</a:t>
            </a:r>
            <a:endParaRPr lang="pt-BR" altLang="pt-BR" sz="4000" b="1">
              <a:latin typeface="Comic Sans MS" pitchFamily="66" charset="0"/>
            </a:endParaRPr>
          </a:p>
        </p:txBody>
      </p:sp>
      <p:graphicFrame>
        <p:nvGraphicFramePr>
          <p:cNvPr id="9220" name="Object 2"/>
          <p:cNvGraphicFramePr>
            <a:graphicFrameLocks noChangeAspect="1"/>
          </p:cNvGraphicFramePr>
          <p:nvPr/>
        </p:nvGraphicFramePr>
        <p:xfrm>
          <a:off x="1905000" y="1676400"/>
          <a:ext cx="13716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ção" r:id="rId3" imgW="749160" imgH="660240" progId="Equation.3">
                  <p:embed/>
                </p:oleObj>
              </mc:Choice>
              <mc:Fallback>
                <p:oleObj name="Equação" r:id="rId3" imgW="74916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76400"/>
                        <a:ext cx="1371600" cy="1208088"/>
                      </a:xfrm>
                      <a:prstGeom prst="rect">
                        <a:avLst/>
                      </a:prstGeom>
                      <a:solidFill>
                        <a:srgbClr val="A3E0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3"/>
          <p:cNvGraphicFramePr>
            <a:graphicFrameLocks noChangeAspect="1"/>
          </p:cNvGraphicFramePr>
          <p:nvPr/>
        </p:nvGraphicFramePr>
        <p:xfrm>
          <a:off x="4267200" y="1676400"/>
          <a:ext cx="29083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ção" r:id="rId5" imgW="1549080" imgH="660240" progId="Equation.3">
                  <p:embed/>
                </p:oleObj>
              </mc:Choice>
              <mc:Fallback>
                <p:oleObj name="Equação" r:id="rId5" imgW="154908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76400"/>
                        <a:ext cx="2908300" cy="1239838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600200" y="3429000"/>
            <a:ext cx="5943600" cy="5191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dividindo C por T, resulta</a:t>
            </a:r>
          </a:p>
        </p:txBody>
      </p:sp>
      <p:graphicFrame>
        <p:nvGraphicFramePr>
          <p:cNvPr id="9226" name="Object 4"/>
          <p:cNvGraphicFramePr>
            <a:graphicFrameLocks noChangeAspect="1"/>
          </p:cNvGraphicFramePr>
          <p:nvPr/>
        </p:nvGraphicFramePr>
        <p:xfrm>
          <a:off x="1066800" y="4237038"/>
          <a:ext cx="7543800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ção" r:id="rId7" imgW="3136680" imgH="965160" progId="Equation.3">
                  <p:embed/>
                </p:oleObj>
              </mc:Choice>
              <mc:Fallback>
                <p:oleObj name="Equação" r:id="rId7" imgW="3136680" imgH="965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37038"/>
                        <a:ext cx="7543800" cy="2322512"/>
                      </a:xfrm>
                      <a:prstGeom prst="rect">
                        <a:avLst/>
                      </a:prstGeom>
                      <a:solidFill>
                        <a:srgbClr val="33CCCC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nimBg="1" autoUpdateAnimBg="0"/>
      <p:bldP spid="9225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52600" y="457200"/>
            <a:ext cx="56388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400" b="1">
                <a:latin typeface="Arial Black" pitchFamily="34" charset="0"/>
              </a:rPr>
              <a:t>Observações: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7848600" cy="45466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1. A Concentração (C) sempre deve ser expressa em g/L;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2. Se a densidade também está expressa em g/L a relação resultará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solidFill>
                  <a:srgbClr val="FF0000"/>
                </a:solidFill>
                <a:latin typeface="Arial Black" pitchFamily="34" charset="0"/>
              </a:rPr>
              <a:t>C = T . d</a:t>
            </a:r>
            <a:endParaRPr lang="pt-BR" altLang="pt-BR" sz="3200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	3. Se a densidade está expressa em g/mL (ou g/cm</a:t>
            </a:r>
            <a:r>
              <a:rPr lang="pt-BR" altLang="pt-BR" sz="2800" baseline="30000">
                <a:latin typeface="Arial Black" pitchFamily="34" charset="0"/>
              </a:rPr>
              <a:t>3</a:t>
            </a:r>
            <a:r>
              <a:rPr lang="pt-BR" altLang="pt-BR" sz="2800">
                <a:latin typeface="Arial Black" pitchFamily="34" charset="0"/>
              </a:rPr>
              <a:t>) a relação resultará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solidFill>
                  <a:srgbClr val="FF0000"/>
                </a:solidFill>
                <a:latin typeface="Arial Black" pitchFamily="34" charset="0"/>
              </a:rPr>
              <a:t>C = T . 1000 . d</a:t>
            </a:r>
            <a:endParaRPr lang="pt-BR" altLang="pt-BR" sz="2800">
              <a:latin typeface="Arial Black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nimBg="1" autoUpdateAnimBg="0"/>
      <p:bldP spid="1024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3644900"/>
            <a:ext cx="799147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/>
              <a:t>Ao agitarmos a mistura por um dado momento, o enxofre se dissemina na água, sob a forma de partículas que se distribuem uniformemente na água. Pouco tempo depois o enxofre sedimenta-se, e o sistema deixa de ser uma dispersão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341438"/>
            <a:ext cx="479107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371600" y="533400"/>
            <a:ext cx="70104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Relações entre C, T e </a:t>
            </a:r>
            <a:r>
              <a:rPr lang="pt-BR" altLang="pt-BR" sz="3600" b="1">
                <a:latin typeface="Comic Sans MS" pitchFamily="66" charset="0"/>
              </a:rPr>
              <a:t>M</a:t>
            </a: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1447800" y="1676400"/>
          <a:ext cx="13716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ção" r:id="rId4" imgW="749160" imgH="660240" progId="Equation.3">
                  <p:embed/>
                </p:oleObj>
              </mc:Choice>
              <mc:Fallback>
                <p:oleObj name="Equação" r:id="rId4" imgW="74916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1371600" cy="1208088"/>
                      </a:xfrm>
                      <a:prstGeom prst="rect">
                        <a:avLst/>
                      </a:prstGeom>
                      <a:solidFill>
                        <a:srgbClr val="A3E0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3"/>
          <p:cNvGraphicFramePr>
            <a:graphicFrameLocks noChangeAspect="1"/>
          </p:cNvGraphicFramePr>
          <p:nvPr/>
        </p:nvGraphicFramePr>
        <p:xfrm>
          <a:off x="3352800" y="1676400"/>
          <a:ext cx="29083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7" name="Equação" r:id="rId6" imgW="1549080" imgH="660240" progId="Equation.3">
                  <p:embed/>
                </p:oleObj>
              </mc:Choice>
              <mc:Fallback>
                <p:oleObj name="Equação" r:id="rId6" imgW="154908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76400"/>
                        <a:ext cx="2908300" cy="1239838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781800" y="1676400"/>
            <a:ext cx="1600200" cy="1219200"/>
            <a:chOff x="768" y="2736"/>
            <a:chExt cx="1200" cy="960"/>
          </a:xfrm>
        </p:grpSpPr>
        <p:graphicFrame>
          <p:nvGraphicFramePr>
            <p:cNvPr id="45063" name="Object 5"/>
            <p:cNvGraphicFramePr>
              <a:graphicFrameLocks noChangeAspect="1"/>
            </p:cNvGraphicFramePr>
            <p:nvPr/>
          </p:nvGraphicFramePr>
          <p:xfrm>
            <a:off x="820" y="2736"/>
            <a:ext cx="1148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8" name="Equação" r:id="rId8" imgW="571320" imgH="495000" progId="Equation.3">
                    <p:embed/>
                  </p:oleObj>
                </mc:Choice>
                <mc:Fallback>
                  <p:oleObj name="Equação" r:id="rId8" imgW="571320" imgH="4950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" y="2736"/>
                          <a:ext cx="1148" cy="96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64" name="Text Box 10"/>
            <p:cNvSpPr txBox="1">
              <a:spLocks noChangeArrowheads="1"/>
            </p:cNvSpPr>
            <p:nvPr/>
          </p:nvSpPr>
          <p:spPr bwMode="auto">
            <a:xfrm>
              <a:off x="768" y="2929"/>
              <a:ext cx="521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3600" b="1">
                  <a:latin typeface="Comic Sans MS" pitchFamily="66" charset="0"/>
                </a:rPr>
                <a:t>M</a:t>
              </a:r>
            </a:p>
          </p:txBody>
        </p:sp>
      </p:grp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762000" y="3657600"/>
            <a:ext cx="28194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b="1"/>
              <a:t>como n</a:t>
            </a:r>
            <a:r>
              <a:rPr lang="pt-BR" altLang="pt-BR" b="1" baseline="-25000"/>
              <a:t>1</a:t>
            </a:r>
            <a:r>
              <a:rPr lang="pt-BR" altLang="pt-BR" b="1"/>
              <a:t> = m</a:t>
            </a:r>
            <a:r>
              <a:rPr lang="pt-BR" altLang="pt-BR" b="1" baseline="-25000"/>
              <a:t>1</a:t>
            </a:r>
            <a:r>
              <a:rPr lang="pt-BR" altLang="pt-BR" b="1"/>
              <a:t> / M</a:t>
            </a:r>
            <a:r>
              <a:rPr lang="pt-BR" altLang="pt-BR" b="1" baseline="-25000"/>
              <a:t>1</a:t>
            </a:r>
            <a:endParaRPr lang="pt-BR" altLang="pt-BR" b="1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4648200" y="3444875"/>
            <a:ext cx="4267200" cy="8223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b="1"/>
              <a:t>m</a:t>
            </a:r>
            <a:r>
              <a:rPr lang="pt-BR" altLang="pt-BR" b="1" baseline="-25000"/>
              <a:t>1</a:t>
            </a:r>
            <a:r>
              <a:rPr lang="pt-BR" altLang="pt-BR" b="1"/>
              <a:t> = massa do soluto       M</a:t>
            </a:r>
            <a:r>
              <a:rPr lang="pt-BR" altLang="pt-BR" b="1" baseline="-25000"/>
              <a:t>1</a:t>
            </a:r>
            <a:r>
              <a:rPr lang="pt-BR" altLang="pt-BR" b="1"/>
              <a:t> = massa molar do soluto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3733800" y="37338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447800" y="4979988"/>
            <a:ext cx="6781800" cy="1116012"/>
            <a:chOff x="816" y="3024"/>
            <a:chExt cx="4272" cy="703"/>
          </a:xfrm>
        </p:grpSpPr>
        <p:sp>
          <p:nvSpPr>
            <p:cNvPr id="45069" name="Text Box 15"/>
            <p:cNvSpPr txBox="1">
              <a:spLocks noChangeArrowheads="1"/>
            </p:cNvSpPr>
            <p:nvPr/>
          </p:nvSpPr>
          <p:spPr bwMode="auto">
            <a:xfrm>
              <a:off x="816" y="3024"/>
              <a:ext cx="982" cy="70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4100" b="1">
                  <a:latin typeface="Comic Sans MS" pitchFamily="66" charset="0"/>
                </a:rPr>
                <a:t>M</a:t>
              </a:r>
              <a:r>
                <a:rPr lang="pt-BR" altLang="pt-BR" sz="3700" b="1">
                  <a:latin typeface="Comic Sans MS" pitchFamily="66" charset="0"/>
                </a:rPr>
                <a:t> </a:t>
              </a:r>
              <a:r>
                <a:rPr lang="pt-BR" altLang="pt-BR" sz="6700" b="1">
                  <a:latin typeface="Comic Sans MS" pitchFamily="66" charset="0"/>
                </a:rPr>
                <a:t>=</a:t>
              </a:r>
              <a:r>
                <a:rPr lang="pt-BR" altLang="pt-BR" sz="3700" b="1">
                  <a:latin typeface="Comic Sans MS" pitchFamily="66" charset="0"/>
                </a:rPr>
                <a:t> </a:t>
              </a:r>
            </a:p>
          </p:txBody>
        </p:sp>
        <p:graphicFrame>
          <p:nvGraphicFramePr>
            <p:cNvPr id="45070" name="Object 4"/>
            <p:cNvGraphicFramePr>
              <a:graphicFrameLocks noChangeAspect="1"/>
            </p:cNvGraphicFramePr>
            <p:nvPr/>
          </p:nvGraphicFramePr>
          <p:xfrm>
            <a:off x="1728" y="3024"/>
            <a:ext cx="3360" cy="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9" name="Equação" r:id="rId10" imgW="2489040" imgH="520560" progId="Equation.3">
                    <p:embed/>
                  </p:oleObj>
                </mc:Choice>
                <mc:Fallback>
                  <p:oleObj name="Equação" r:id="rId10" imgW="2489040" imgH="52056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3024"/>
                          <a:ext cx="3360" cy="703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071" name="Text Box 25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animBg="1" autoUpdateAnimBg="0"/>
      <p:bldP spid="18449" grpId="0" animBg="1" autoUpdateAnimBg="0"/>
      <p:bldP spid="18450" grpId="0" animBg="1" autoUpdateAnimBg="0"/>
      <p:bldP spid="1845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6200" y="201613"/>
            <a:ext cx="533400" cy="642778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Arial Black" pitchFamily="34" charset="0"/>
              </a:rPr>
              <a:t>CONCENTRAÇÕES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870075"/>
            <a:ext cx="8077200" cy="35655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	Uma solução de HCl contém 36,5 %, em massa do ácido e densidade 1,2 g/mL.Qual a Molaridade ?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i="1">
                <a:solidFill>
                  <a:srgbClr val="0033CC"/>
                </a:solidFill>
                <a:latin typeface="Arial Black" pitchFamily="34" charset="0"/>
              </a:rPr>
              <a:t>T% = 36,5 % </a:t>
            </a:r>
            <a:r>
              <a:rPr lang="pt-BR" altLang="pt-BR" b="1">
                <a:solidFill>
                  <a:srgbClr val="0033CC"/>
                </a:solidFill>
                <a:latin typeface="Arial Black" pitchFamily="34" charset="0"/>
                <a:sym typeface="Symbol" pitchFamily="18" charset="2"/>
              </a:rPr>
              <a:t></a:t>
            </a:r>
            <a:r>
              <a:rPr lang="pt-BR" altLang="pt-BR">
                <a:solidFill>
                  <a:srgbClr val="0033CC"/>
                </a:solidFill>
                <a:latin typeface="Arial Black" pitchFamily="34" charset="0"/>
              </a:rPr>
              <a:t> </a:t>
            </a:r>
            <a:r>
              <a:rPr lang="pt-BR" altLang="pt-BR" i="1">
                <a:solidFill>
                  <a:srgbClr val="0033CC"/>
                </a:solidFill>
                <a:latin typeface="Arial Black" pitchFamily="34" charset="0"/>
              </a:rPr>
              <a:t> T = 0,365; d = 1,2 g / mL</a:t>
            </a:r>
            <a:r>
              <a:rPr lang="pt-BR" altLang="pt-BR">
                <a:latin typeface="Arial Black" pitchFamily="34" charset="0"/>
              </a:rPr>
              <a:t>                 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sz="2800" b="1">
                <a:latin typeface="Comic Sans MS" pitchFamily="66" charset="0"/>
              </a:rPr>
              <a:t> </a:t>
            </a:r>
            <a:r>
              <a:rPr lang="pt-BR" altLang="pt-BR" sz="2000" b="1">
                <a:latin typeface="Arial Black" pitchFamily="34" charset="0"/>
              </a:rPr>
              <a:t>= </a:t>
            </a:r>
            <a:r>
              <a:rPr lang="pt-BR" altLang="pt-BR" sz="2000">
                <a:latin typeface="Arial Black" pitchFamily="34" charset="0"/>
              </a:rPr>
              <a:t>T . 1000 . d / M</a:t>
            </a:r>
            <a:r>
              <a:rPr lang="pt-BR" altLang="pt-BR" sz="2000" baseline="-25000">
                <a:latin typeface="Arial Black" pitchFamily="34" charset="0"/>
              </a:rPr>
              <a:t>1</a:t>
            </a:r>
            <a:r>
              <a:rPr lang="pt-BR" altLang="pt-BR" sz="2000">
                <a:latin typeface="Arial Black" pitchFamily="34" charset="0"/>
              </a:rPr>
              <a:t> = 0,365 . 1000 . 1,2 / 36,5</a:t>
            </a: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sz="2800" b="1">
                <a:latin typeface="Comic Sans MS" pitchFamily="66" charset="0"/>
              </a:rPr>
              <a:t> = </a:t>
            </a:r>
            <a:r>
              <a:rPr lang="pt-BR" altLang="pt-BR" sz="2000">
                <a:latin typeface="Arial Black" pitchFamily="34" charset="0"/>
              </a:rPr>
              <a:t>12,0 mol ou 12,0 M ou 12,0 Molar</a:t>
            </a:r>
            <a:endParaRPr lang="pt-BR" altLang="pt-BR" sz="2800" b="1">
              <a:latin typeface="Comic Sans MS" pitchFamily="66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352800" y="5805488"/>
            <a:ext cx="53340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</a:t>
            </a:r>
            <a:r>
              <a:rPr lang="pt-BR" altLang="pt-BR" sz="2800" b="1">
                <a:solidFill>
                  <a:srgbClr val="FFFF00"/>
                </a:solidFill>
                <a:latin typeface="Comic Sans MS" pitchFamily="66" charset="0"/>
              </a:rPr>
              <a:t>M = 12,0 mol/L</a:t>
            </a:r>
            <a:endParaRPr lang="pt-BR" altLang="pt-BR" sz="3200" b="1">
              <a:latin typeface="Comic Sans MS" pitchFamily="66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59" grpId="0" animBg="1" autoUpdateAnimBg="0"/>
      <p:bldP spid="19460" grpId="0" animBg="1" autoUpdateAnimBg="0"/>
      <p:bldP spid="19461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 rot="934878">
            <a:off x="684213" y="2205038"/>
            <a:ext cx="76200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400" b="1">
                <a:solidFill>
                  <a:srgbClr val="FFFF00"/>
                </a:solidFill>
                <a:latin typeface="Arial Black" pitchFamily="34" charset="0"/>
              </a:rPr>
              <a:t>Diluições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bg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" y="76200"/>
            <a:ext cx="533400" cy="66976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9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400" b="1">
                <a:solidFill>
                  <a:srgbClr val="FFFF00"/>
                </a:solidFill>
                <a:latin typeface="Arial Black" pitchFamily="34" charset="0"/>
              </a:rPr>
              <a:t>DILUIÇÕES</a:t>
            </a: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95400" y="1069975"/>
            <a:ext cx="6934200" cy="4111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400">
                <a:latin typeface="Arial Black" pitchFamily="34" charset="0"/>
              </a:rPr>
              <a:t>Diluir uma solução é adicionar solvente (em geral água)  mantendo a quantidade de soluto constante.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429000" y="63246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884613" y="2441575"/>
            <a:ext cx="1898650" cy="830263"/>
            <a:chOff x="2447" y="1538"/>
            <a:chExt cx="1196" cy="523"/>
          </a:xfrm>
        </p:grpSpPr>
        <p:sp>
          <p:nvSpPr>
            <p:cNvPr id="48131" name="Line 16"/>
            <p:cNvSpPr>
              <a:spLocks noChangeShapeType="1"/>
            </p:cNvSpPr>
            <p:nvPr/>
          </p:nvSpPr>
          <p:spPr bwMode="auto">
            <a:xfrm>
              <a:off x="2447" y="2061"/>
              <a:ext cx="11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32" name="Text Box 18"/>
            <p:cNvSpPr txBox="1">
              <a:spLocks noChangeArrowheads="1"/>
            </p:cNvSpPr>
            <p:nvPr/>
          </p:nvSpPr>
          <p:spPr bwMode="auto">
            <a:xfrm>
              <a:off x="2496" y="1538"/>
              <a:ext cx="105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800">
                  <a:latin typeface="Arial Black" pitchFamily="34" charset="0"/>
                </a:rPr>
                <a:t>+ V</a:t>
              </a:r>
              <a:r>
                <a:rPr lang="pt-BR" altLang="pt-BR" sz="2800" baseline="-25000">
                  <a:latin typeface="Arial Black" pitchFamily="34" charset="0"/>
                </a:rPr>
                <a:t>água</a:t>
              </a:r>
              <a:endParaRPr lang="pt-BR" altLang="pt-BR" sz="2800">
                <a:latin typeface="Arial Black" pitchFamily="34" charset="0"/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990600" y="304800"/>
            <a:ext cx="2438400" cy="3867150"/>
            <a:chOff x="624" y="192"/>
            <a:chExt cx="1536" cy="2436"/>
          </a:xfrm>
        </p:grpSpPr>
        <p:graphicFrame>
          <p:nvGraphicFramePr>
            <p:cNvPr id="48134" name="Object 3"/>
            <p:cNvGraphicFramePr>
              <a:graphicFrameLocks noChangeAspect="1"/>
            </p:cNvGraphicFramePr>
            <p:nvPr/>
          </p:nvGraphicFramePr>
          <p:xfrm>
            <a:off x="816" y="624"/>
            <a:ext cx="1214" cy="20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54" name="ChemSketch" r:id="rId3" imgW="1020960" imgH="1530000" progId="">
                    <p:embed/>
                  </p:oleObj>
                </mc:Choice>
                <mc:Fallback>
                  <p:oleObj name="ChemSketch" r:id="rId3" imgW="1020960" imgH="153000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624"/>
                          <a:ext cx="1214" cy="20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35" name="Text Box 20"/>
            <p:cNvSpPr txBox="1">
              <a:spLocks noChangeArrowheads="1"/>
            </p:cNvSpPr>
            <p:nvPr/>
          </p:nvSpPr>
          <p:spPr bwMode="auto">
            <a:xfrm>
              <a:off x="624" y="192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>
                  <a:latin typeface="Arial Black" pitchFamily="34" charset="0"/>
                </a:rPr>
                <a:t>Solução 1</a:t>
              </a:r>
            </a:p>
          </p:txBody>
        </p:sp>
        <p:sp>
          <p:nvSpPr>
            <p:cNvPr id="48136" name="Line 22"/>
            <p:cNvSpPr>
              <a:spLocks noChangeShapeType="1"/>
            </p:cNvSpPr>
            <p:nvPr/>
          </p:nvSpPr>
          <p:spPr bwMode="auto">
            <a:xfrm>
              <a:off x="912" y="220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096000" y="381000"/>
            <a:ext cx="2438400" cy="3813175"/>
            <a:chOff x="3840" y="240"/>
            <a:chExt cx="1536" cy="2402"/>
          </a:xfrm>
        </p:grpSpPr>
        <p:graphicFrame>
          <p:nvGraphicFramePr>
            <p:cNvPr id="48138" name="Object 2"/>
            <p:cNvGraphicFramePr>
              <a:graphicFrameLocks noChangeAspect="1"/>
            </p:cNvGraphicFramePr>
            <p:nvPr/>
          </p:nvGraphicFramePr>
          <p:xfrm>
            <a:off x="3970" y="638"/>
            <a:ext cx="1214" cy="20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55" name="ChemSketch" r:id="rId5" imgW="1020960" imgH="1530000" progId="">
                    <p:embed/>
                  </p:oleObj>
                </mc:Choice>
                <mc:Fallback>
                  <p:oleObj name="ChemSketch" r:id="rId5" imgW="1020960" imgH="153000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0" y="638"/>
                          <a:ext cx="1214" cy="20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39" name="Text Box 21"/>
            <p:cNvSpPr txBox="1">
              <a:spLocks noChangeArrowheads="1"/>
            </p:cNvSpPr>
            <p:nvPr/>
          </p:nvSpPr>
          <p:spPr bwMode="auto">
            <a:xfrm>
              <a:off x="3840" y="240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>
                  <a:latin typeface="Arial Black" pitchFamily="34" charset="0"/>
                </a:rPr>
                <a:t>Solução 2</a:t>
              </a:r>
            </a:p>
          </p:txBody>
        </p:sp>
        <p:sp>
          <p:nvSpPr>
            <p:cNvPr id="48140" name="Line 23"/>
            <p:cNvSpPr>
              <a:spLocks noChangeShapeType="1"/>
            </p:cNvSpPr>
            <p:nvPr/>
          </p:nvSpPr>
          <p:spPr bwMode="auto">
            <a:xfrm>
              <a:off x="4320" y="12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371600" y="4391025"/>
            <a:ext cx="1828800" cy="4857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 = </a:t>
            </a:r>
            <a:r>
              <a:rPr lang="pt-BR" altLang="pt-BR">
                <a:latin typeface="Arial Black" pitchFamily="34" charset="0"/>
              </a:rPr>
              <a:t>n</a:t>
            </a:r>
            <a:r>
              <a:rPr lang="pt-BR" altLang="pt-BR" baseline="-25000">
                <a:latin typeface="Arial Black" pitchFamily="34" charset="0"/>
              </a:rPr>
              <a:t>1</a:t>
            </a:r>
            <a:r>
              <a:rPr lang="pt-BR" altLang="pt-BR">
                <a:latin typeface="Arial Black" pitchFamily="34" charset="0"/>
              </a:rPr>
              <a:t>/ V 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6248400" y="4419600"/>
            <a:ext cx="1981200" cy="4857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’</a:t>
            </a:r>
            <a:r>
              <a:rPr lang="pt-BR" altLang="pt-BR" b="1">
                <a:latin typeface="Comic Sans MS" pitchFamily="66" charset="0"/>
              </a:rPr>
              <a:t> = </a:t>
            </a:r>
            <a:r>
              <a:rPr lang="pt-BR" altLang="pt-BR">
                <a:latin typeface="Arial Black" pitchFamily="34" charset="0"/>
              </a:rPr>
              <a:t>n</a:t>
            </a:r>
            <a:r>
              <a:rPr lang="pt-BR" altLang="pt-BR" baseline="-25000">
                <a:latin typeface="Arial Black" pitchFamily="34" charset="0"/>
              </a:rPr>
              <a:t>1</a:t>
            </a:r>
            <a:r>
              <a:rPr lang="pt-BR" altLang="pt-BR">
                <a:latin typeface="Arial Black" pitchFamily="34" charset="0"/>
              </a:rPr>
              <a:t>/ V</a:t>
            </a:r>
            <a:r>
              <a:rPr lang="pt-BR" altLang="pt-BR" baseline="30000">
                <a:latin typeface="Arial Black" pitchFamily="34" charset="0"/>
              </a:rPr>
              <a:t>’</a:t>
            </a:r>
            <a:r>
              <a:rPr lang="pt-BR" altLang="pt-BR">
                <a:latin typeface="Arial Black" pitchFamily="34" charset="0"/>
              </a:rPr>
              <a:t> 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447800" y="5105400"/>
            <a:ext cx="1752600" cy="485775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n</a:t>
            </a:r>
            <a:r>
              <a:rPr lang="pt-BR" altLang="pt-BR" baseline="-25000">
                <a:latin typeface="Arial Black" pitchFamily="34" charset="0"/>
              </a:rPr>
              <a:t>1</a:t>
            </a:r>
            <a:r>
              <a:rPr lang="pt-BR" altLang="pt-BR">
                <a:latin typeface="Arial Black" pitchFamily="34" charset="0"/>
              </a:rPr>
              <a:t> = </a:t>
            </a: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>
                <a:latin typeface="Arial Black" pitchFamily="34" charset="0"/>
              </a:rPr>
              <a:t>.V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6324600" y="5105400"/>
            <a:ext cx="1828800" cy="485775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n</a:t>
            </a:r>
            <a:r>
              <a:rPr lang="pt-BR" altLang="pt-BR" baseline="-25000">
                <a:latin typeface="Arial Black" pitchFamily="34" charset="0"/>
              </a:rPr>
              <a:t>1</a:t>
            </a:r>
            <a:r>
              <a:rPr lang="pt-BR" altLang="pt-BR">
                <a:latin typeface="Arial Black" pitchFamily="34" charset="0"/>
              </a:rPr>
              <a:t> = </a:t>
            </a: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’</a:t>
            </a:r>
            <a:r>
              <a:rPr lang="pt-BR" altLang="pt-BR">
                <a:latin typeface="Arial Black" pitchFamily="34" charset="0"/>
              </a:rPr>
              <a:t>.V</a:t>
            </a:r>
            <a:r>
              <a:rPr lang="pt-BR" altLang="pt-BR" baseline="30000">
                <a:latin typeface="Arial Black" pitchFamily="34" charset="0"/>
              </a:rPr>
              <a:t>’</a:t>
            </a:r>
            <a:endParaRPr lang="pt-BR" altLang="pt-BR">
              <a:latin typeface="Arial Black" pitchFamily="34" charset="0"/>
            </a:endParaRPr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838200" y="4572000"/>
            <a:ext cx="457200" cy="990600"/>
          </a:xfrm>
          <a:prstGeom prst="curvedRightArrow">
            <a:avLst>
              <a:gd name="adj1" fmla="val 43333"/>
              <a:gd name="adj2" fmla="val 86667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20513" name="AutoShape 33"/>
          <p:cNvSpPr>
            <a:spLocks noChangeArrowheads="1"/>
          </p:cNvSpPr>
          <p:nvPr/>
        </p:nvSpPr>
        <p:spPr bwMode="auto">
          <a:xfrm>
            <a:off x="8305800" y="4724400"/>
            <a:ext cx="457200" cy="914400"/>
          </a:xfrm>
          <a:prstGeom prst="curvedLef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3200400" y="6096000"/>
            <a:ext cx="3048000" cy="5476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 b="1">
                <a:latin typeface="Comic Sans MS" pitchFamily="66" charset="0"/>
              </a:rPr>
              <a:t>M</a:t>
            </a:r>
            <a:r>
              <a:rPr lang="pt-BR" altLang="pt-BR" sz="2800" b="1">
                <a:latin typeface="Arial Black" pitchFamily="34" charset="0"/>
              </a:rPr>
              <a:t> </a:t>
            </a:r>
            <a:r>
              <a:rPr lang="pt-BR" altLang="pt-BR" sz="2800">
                <a:latin typeface="Arial Black" pitchFamily="34" charset="0"/>
              </a:rPr>
              <a:t>. V  = </a:t>
            </a:r>
            <a:r>
              <a:rPr lang="pt-BR" altLang="pt-BR" sz="2800" b="1">
                <a:latin typeface="Comic Sans MS" pitchFamily="66" charset="0"/>
              </a:rPr>
              <a:t>M</a:t>
            </a:r>
            <a:r>
              <a:rPr lang="pt-BR" altLang="pt-BR" sz="2800" b="1" baseline="30000">
                <a:latin typeface="Comic Sans MS" pitchFamily="66" charset="0"/>
              </a:rPr>
              <a:t>’</a:t>
            </a:r>
            <a:r>
              <a:rPr lang="pt-BR" altLang="pt-BR" sz="2800">
                <a:latin typeface="Comic Sans MS" pitchFamily="66" charset="0"/>
              </a:rPr>
              <a:t> . </a:t>
            </a:r>
            <a:r>
              <a:rPr lang="pt-BR" altLang="pt-BR" sz="2800">
                <a:latin typeface="Arial Black" pitchFamily="34" charset="0"/>
              </a:rPr>
              <a:t>V</a:t>
            </a:r>
            <a:r>
              <a:rPr lang="pt-BR" altLang="pt-BR" sz="2800" baseline="30000">
                <a:latin typeface="Arial Black" pitchFamily="34" charset="0"/>
              </a:rPr>
              <a:t>’</a:t>
            </a:r>
            <a:endParaRPr lang="pt-BR" altLang="pt-BR" sz="2800" b="1">
              <a:latin typeface="Comic Sans MS" pitchFamily="66" charset="0"/>
            </a:endParaRP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057400" y="5486400"/>
            <a:ext cx="5029200" cy="1066800"/>
            <a:chOff x="1296" y="3456"/>
            <a:chExt cx="3168" cy="672"/>
          </a:xfrm>
        </p:grpSpPr>
        <p:sp>
          <p:nvSpPr>
            <p:cNvPr id="48149" name="Line 35"/>
            <p:cNvSpPr>
              <a:spLocks noChangeShapeType="1"/>
            </p:cNvSpPr>
            <p:nvPr/>
          </p:nvSpPr>
          <p:spPr bwMode="auto">
            <a:xfrm>
              <a:off x="1296" y="3648"/>
              <a:ext cx="672" cy="28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50" name="Line 36"/>
            <p:cNvSpPr>
              <a:spLocks noChangeShapeType="1"/>
            </p:cNvSpPr>
            <p:nvPr/>
          </p:nvSpPr>
          <p:spPr bwMode="auto">
            <a:xfrm rot="7767956">
              <a:off x="3984" y="3648"/>
              <a:ext cx="672" cy="28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76200" y="76200"/>
            <a:ext cx="533400" cy="66976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9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400" b="1">
                <a:solidFill>
                  <a:srgbClr val="FFFF00"/>
                </a:solidFill>
                <a:latin typeface="Arial Black" pitchFamily="34" charset="0"/>
              </a:rPr>
              <a:t>DILUIÇÕES</a:t>
            </a: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7" grpId="0" animBg="1" autoUpdateAnimBg="0"/>
      <p:bldP spid="20509" grpId="0" animBg="1" autoUpdateAnimBg="0"/>
      <p:bldP spid="20510" grpId="0" animBg="1" autoUpdateAnimBg="0"/>
      <p:bldP spid="20511" grpId="0" animBg="1" autoUpdateAnimBg="0"/>
      <p:bldP spid="20512" grpId="0" animBg="1"/>
      <p:bldP spid="20513" grpId="0" animBg="1"/>
      <p:bldP spid="20514" grpId="0" animBg="1" autoUpdateAnimBg="0"/>
      <p:bldP spid="20519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838200" y="1870075"/>
            <a:ext cx="8077200" cy="34718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	Foram adicionados 750 mL de água destilada à 250 mL de uma solução 0,5 M de HCl. Qual a molaridade da solução formada ?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 i="1">
                <a:solidFill>
                  <a:schemeClr val="accent2"/>
                </a:solidFill>
                <a:latin typeface="Arial Black" pitchFamily="34" charset="0"/>
              </a:rPr>
              <a:t>V</a:t>
            </a:r>
            <a:r>
              <a:rPr lang="pt-BR" altLang="pt-BR" i="1" baseline="-25000">
                <a:solidFill>
                  <a:schemeClr val="accent2"/>
                </a:solidFill>
                <a:latin typeface="Arial Black" pitchFamily="34" charset="0"/>
              </a:rPr>
              <a:t>água</a:t>
            </a:r>
            <a:r>
              <a:rPr lang="pt-BR" altLang="pt-BR" i="1">
                <a:solidFill>
                  <a:schemeClr val="accent2"/>
                </a:solidFill>
                <a:latin typeface="Arial Black" pitchFamily="34" charset="0"/>
              </a:rPr>
              <a:t> = 0,75 L ; V = 0,25 L ; </a:t>
            </a:r>
            <a:r>
              <a:rPr lang="pt-BR" altLang="pt-BR" b="1">
                <a:solidFill>
                  <a:schemeClr val="accent2"/>
                </a:solidFill>
                <a:latin typeface="Comic Sans MS" pitchFamily="66" charset="0"/>
              </a:rPr>
              <a:t>M </a:t>
            </a:r>
            <a:r>
              <a:rPr lang="pt-BR" altLang="pt-BR" b="1" i="1">
                <a:solidFill>
                  <a:schemeClr val="accent2"/>
                </a:solidFill>
                <a:latin typeface="Arial Black" pitchFamily="34" charset="0"/>
              </a:rPr>
              <a:t>= </a:t>
            </a:r>
            <a:r>
              <a:rPr lang="pt-BR" altLang="pt-BR" i="1">
                <a:solidFill>
                  <a:schemeClr val="accent2"/>
                </a:solidFill>
                <a:latin typeface="Arial Black" pitchFamily="34" charset="0"/>
              </a:rPr>
              <a:t>0,5 ; </a:t>
            </a:r>
            <a:r>
              <a:rPr lang="pt-BR" altLang="pt-BR" b="1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pt-BR" altLang="pt-BR" b="1" baseline="30000">
                <a:solidFill>
                  <a:schemeClr val="accent2"/>
                </a:solidFill>
                <a:latin typeface="Comic Sans MS" pitchFamily="66" charset="0"/>
              </a:rPr>
              <a:t>’ </a:t>
            </a: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= ?</a:t>
            </a:r>
            <a:endParaRPr lang="pt-BR" altLang="pt-BR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 </a:t>
            </a:r>
            <a:r>
              <a:rPr lang="pt-BR" altLang="pt-BR" b="1">
                <a:latin typeface="Comic Sans MS" pitchFamily="66" charset="0"/>
              </a:rPr>
              <a:t>.V = M</a:t>
            </a:r>
            <a:r>
              <a:rPr lang="pt-BR" altLang="pt-BR" b="1" baseline="30000">
                <a:latin typeface="Comic Sans MS" pitchFamily="66" charset="0"/>
              </a:rPr>
              <a:t>’</a:t>
            </a:r>
            <a:r>
              <a:rPr lang="pt-BR" altLang="pt-BR" b="1">
                <a:latin typeface="Comic Sans MS" pitchFamily="66" charset="0"/>
              </a:rPr>
              <a:t>.V</a:t>
            </a:r>
            <a:r>
              <a:rPr lang="pt-BR" altLang="pt-BR" b="1" baseline="30000">
                <a:latin typeface="Comic Sans MS" pitchFamily="66" charset="0"/>
              </a:rPr>
              <a:t>’  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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  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M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 = M.V / V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</a:t>
            </a:r>
            <a:endParaRPr lang="pt-BR" altLang="pt-BR" sz="2000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’</a:t>
            </a:r>
            <a:r>
              <a:rPr lang="pt-BR" altLang="pt-BR" sz="2800" b="1">
                <a:latin typeface="Comic Sans MS" pitchFamily="66" charset="0"/>
              </a:rPr>
              <a:t> = </a:t>
            </a:r>
            <a:r>
              <a:rPr lang="pt-BR" altLang="pt-BR" b="1">
                <a:latin typeface="Comic Sans MS" pitchFamily="66" charset="0"/>
              </a:rPr>
              <a:t>0,5 . 0,25 / 1,0 = 0,125 mol/L ou 0,125 M</a:t>
            </a:r>
            <a:r>
              <a:rPr lang="pt-BR" altLang="pt-BR" sz="2800" b="1">
                <a:latin typeface="Comic Sans MS" pitchFamily="66" charset="0"/>
              </a:rPr>
              <a:t> </a:t>
            </a:r>
            <a:endParaRPr lang="pt-BR" altLang="pt-BR" sz="2000">
              <a:latin typeface="Arial Black" pitchFamily="34" charset="0"/>
            </a:endParaRP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352800" y="5805488"/>
            <a:ext cx="53340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</a:t>
            </a:r>
            <a:r>
              <a:rPr lang="pt-BR" altLang="pt-BR" sz="2800" b="1">
                <a:solidFill>
                  <a:srgbClr val="FFFF00"/>
                </a:solidFill>
                <a:latin typeface="Comic Sans MS" pitchFamily="66" charset="0"/>
              </a:rPr>
              <a:t>M = 0,125 mol/L</a:t>
            </a:r>
            <a:endParaRPr lang="pt-BR" altLang="pt-BR" sz="3200" b="1">
              <a:latin typeface="Comic Sans MS" pitchFamily="66" charset="0"/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6200" y="76200"/>
            <a:ext cx="533400" cy="66976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9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400" b="1">
                <a:solidFill>
                  <a:srgbClr val="FFFF00"/>
                </a:solidFill>
                <a:latin typeface="Arial Black" pitchFamily="34" charset="0"/>
              </a:rPr>
              <a:t>DILUIÇÕES</a:t>
            </a:r>
          </a:p>
          <a:p>
            <a:pPr algn="ctr">
              <a:spcBef>
                <a:spcPct val="50000"/>
              </a:spcBef>
            </a:pPr>
            <a:endParaRPr lang="pt-BR" altLang="pt-BR" sz="34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2" grpId="0" animBg="1" autoUpdateAnimBg="0"/>
      <p:bldP spid="27673" grpId="0" animBg="1" autoUpdateAnimBg="0"/>
      <p:bldP spid="27674" grpId="0" animBg="1" autoUpdateAnimBg="0"/>
      <p:bldP spid="27675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" y="168275"/>
            <a:ext cx="685800" cy="6384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37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700" b="1">
                <a:solidFill>
                  <a:srgbClr val="FFFF00"/>
                </a:solidFill>
                <a:latin typeface="Arial Black" pitchFamily="34" charset="0"/>
              </a:rPr>
              <a:t>MISTURAS</a:t>
            </a:r>
            <a:endParaRPr lang="pt-BR" altLang="pt-BR" sz="11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4100" b="1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7315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I - MESMO SOLUTO (sem reação química)</a:t>
            </a:r>
          </a:p>
        </p:txBody>
      </p:sp>
      <p:sp>
        <p:nvSpPr>
          <p:cNvPr id="50180" name="Text Box 25"/>
          <p:cNvSpPr txBox="1">
            <a:spLocks noChangeArrowheads="1"/>
          </p:cNvSpPr>
          <p:nvPr/>
        </p:nvSpPr>
        <p:spPr bwMode="auto">
          <a:xfrm>
            <a:off x="3276600" y="533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371600" y="1066800"/>
            <a:ext cx="1600200" cy="3656013"/>
            <a:chOff x="864" y="672"/>
            <a:chExt cx="1008" cy="2303"/>
          </a:xfrm>
        </p:grpSpPr>
        <p:grpSp>
          <p:nvGrpSpPr>
            <p:cNvPr id="50182" name="Group 24"/>
            <p:cNvGrpSpPr>
              <a:grpSpLocks/>
            </p:cNvGrpSpPr>
            <p:nvPr/>
          </p:nvGrpSpPr>
          <p:grpSpPr bwMode="auto">
            <a:xfrm>
              <a:off x="912" y="672"/>
              <a:ext cx="942" cy="1889"/>
              <a:chOff x="912" y="672"/>
              <a:chExt cx="942" cy="1889"/>
            </a:xfrm>
          </p:grpSpPr>
          <p:graphicFrame>
            <p:nvGraphicFramePr>
              <p:cNvPr id="50183" name="Object 4"/>
              <p:cNvGraphicFramePr>
                <a:graphicFrameLocks noChangeAspect="1"/>
              </p:cNvGraphicFramePr>
              <p:nvPr/>
            </p:nvGraphicFramePr>
            <p:xfrm>
              <a:off x="912" y="1056"/>
              <a:ext cx="942" cy="15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14" name="ChemSketch" r:id="rId3" imgW="1020960" imgH="1530000" progId="">
                      <p:embed/>
                    </p:oleObj>
                  </mc:Choice>
                  <mc:Fallback>
                    <p:oleObj name="ChemSketch" r:id="rId3" imgW="1020960" imgH="1530000" progId="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2" y="1056"/>
                            <a:ext cx="942" cy="150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0184" name="Line 11"/>
              <p:cNvSpPr>
                <a:spLocks noChangeShapeType="1"/>
              </p:cNvSpPr>
              <p:nvPr/>
            </p:nvSpPr>
            <p:spPr bwMode="auto">
              <a:xfrm>
                <a:off x="996" y="2135"/>
                <a:ext cx="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85" name="Text Box 13"/>
              <p:cNvSpPr txBox="1">
                <a:spLocks noChangeArrowheads="1"/>
              </p:cNvSpPr>
              <p:nvPr/>
            </p:nvSpPr>
            <p:spPr bwMode="auto">
              <a:xfrm>
                <a:off x="912" y="672"/>
                <a:ext cx="912" cy="231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pt-BR" altLang="pt-BR">
                    <a:latin typeface="Arial Black" pitchFamily="34" charset="0"/>
                  </a:rPr>
                  <a:t>Solução 1</a:t>
                </a:r>
              </a:p>
            </p:txBody>
          </p:sp>
        </p:grpSp>
        <p:sp>
          <p:nvSpPr>
            <p:cNvPr id="50186" name="Text Box 27"/>
            <p:cNvSpPr txBox="1">
              <a:spLocks noChangeArrowheads="1"/>
            </p:cNvSpPr>
            <p:nvPr/>
          </p:nvSpPr>
          <p:spPr bwMode="auto">
            <a:xfrm>
              <a:off x="864" y="2688"/>
              <a:ext cx="1008" cy="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200">
                  <a:latin typeface="Arial Black" pitchFamily="34" charset="0"/>
                </a:rPr>
                <a:t>n</a:t>
              </a:r>
              <a:r>
                <a:rPr lang="pt-BR" altLang="pt-BR" sz="2200" baseline="-25000">
                  <a:latin typeface="Arial Black" pitchFamily="34" charset="0"/>
                </a:rPr>
                <a:t>1</a:t>
              </a:r>
              <a:r>
                <a:rPr lang="pt-BR" altLang="pt-BR" sz="2200" b="1">
                  <a:latin typeface="Comic Sans MS" pitchFamily="66" charset="0"/>
                </a:rPr>
                <a:t> = M</a:t>
              </a:r>
              <a:r>
                <a:rPr lang="pt-BR" altLang="pt-BR" sz="2200">
                  <a:latin typeface="Arial Black" pitchFamily="34" charset="0"/>
                </a:rPr>
                <a:t>.V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810000" y="1066800"/>
            <a:ext cx="1752600" cy="3656013"/>
            <a:chOff x="2400" y="672"/>
            <a:chExt cx="1104" cy="2303"/>
          </a:xfrm>
        </p:grpSpPr>
        <p:grpSp>
          <p:nvGrpSpPr>
            <p:cNvPr id="50188" name="Group 23"/>
            <p:cNvGrpSpPr>
              <a:grpSpLocks/>
            </p:cNvGrpSpPr>
            <p:nvPr/>
          </p:nvGrpSpPr>
          <p:grpSpPr bwMode="auto">
            <a:xfrm>
              <a:off x="2400" y="672"/>
              <a:ext cx="959" cy="1920"/>
              <a:chOff x="2400" y="672"/>
              <a:chExt cx="959" cy="1920"/>
            </a:xfrm>
          </p:grpSpPr>
          <p:graphicFrame>
            <p:nvGraphicFramePr>
              <p:cNvPr id="50189" name="Object 3"/>
              <p:cNvGraphicFramePr>
                <a:graphicFrameLocks noChangeAspect="1"/>
              </p:cNvGraphicFramePr>
              <p:nvPr/>
            </p:nvGraphicFramePr>
            <p:xfrm>
              <a:off x="2417" y="1087"/>
              <a:ext cx="942" cy="15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15" name="ChemSketch" r:id="rId5" imgW="1020960" imgH="1530000" progId="">
                      <p:embed/>
                    </p:oleObj>
                  </mc:Choice>
                  <mc:Fallback>
                    <p:oleObj name="ChemSketch" r:id="rId5" imgW="1020960" imgH="1530000" progId="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17" y="1087"/>
                            <a:ext cx="942" cy="150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0190" name="Line 9"/>
              <p:cNvSpPr>
                <a:spLocks noChangeShapeType="1"/>
              </p:cNvSpPr>
              <p:nvPr/>
            </p:nvSpPr>
            <p:spPr bwMode="auto">
              <a:xfrm>
                <a:off x="2515" y="2225"/>
                <a:ext cx="7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1" name="Text Box 15"/>
              <p:cNvSpPr txBox="1">
                <a:spLocks noChangeArrowheads="1"/>
              </p:cNvSpPr>
              <p:nvPr/>
            </p:nvSpPr>
            <p:spPr bwMode="auto">
              <a:xfrm>
                <a:off x="2400" y="672"/>
                <a:ext cx="912" cy="231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pt-BR" altLang="pt-BR">
                    <a:latin typeface="Arial Black" pitchFamily="34" charset="0"/>
                  </a:rPr>
                  <a:t>Solução 2</a:t>
                </a:r>
              </a:p>
            </p:txBody>
          </p:sp>
        </p:grpSp>
        <p:sp>
          <p:nvSpPr>
            <p:cNvPr id="50192" name="Text Box 29"/>
            <p:cNvSpPr txBox="1">
              <a:spLocks noChangeArrowheads="1"/>
            </p:cNvSpPr>
            <p:nvPr/>
          </p:nvSpPr>
          <p:spPr bwMode="auto">
            <a:xfrm>
              <a:off x="2400" y="2688"/>
              <a:ext cx="1104" cy="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200">
                  <a:latin typeface="Arial Black" pitchFamily="34" charset="0"/>
                </a:rPr>
                <a:t>n</a:t>
              </a:r>
              <a:r>
                <a:rPr lang="pt-BR" altLang="pt-BR" sz="2200" baseline="-25000">
                  <a:latin typeface="Arial Black" pitchFamily="34" charset="0"/>
                </a:rPr>
                <a:t>1</a:t>
              </a:r>
              <a:r>
                <a:rPr lang="pt-BR" altLang="pt-BR" sz="2200" baseline="30000">
                  <a:latin typeface="Arial Black" pitchFamily="34" charset="0"/>
                </a:rPr>
                <a:t>’</a:t>
              </a:r>
              <a:r>
                <a:rPr lang="pt-BR" altLang="pt-BR" sz="2200" b="1">
                  <a:latin typeface="Comic Sans MS" pitchFamily="66" charset="0"/>
                </a:rPr>
                <a:t> = M</a:t>
              </a:r>
              <a:r>
                <a:rPr lang="pt-BR" altLang="pt-BR" sz="2200" b="1" baseline="30000">
                  <a:latin typeface="Comic Sans MS" pitchFamily="66" charset="0"/>
                </a:rPr>
                <a:t>’</a:t>
              </a:r>
              <a:r>
                <a:rPr lang="pt-BR" altLang="pt-BR" sz="2200">
                  <a:latin typeface="Arial Black" pitchFamily="34" charset="0"/>
                </a:rPr>
                <a:t>.V</a:t>
              </a:r>
              <a:r>
                <a:rPr lang="pt-BR" altLang="pt-BR" sz="2200" b="1" baseline="30000">
                  <a:latin typeface="Comic Sans MS" pitchFamily="66" charset="0"/>
                </a:rPr>
                <a:t>’</a:t>
              </a:r>
              <a:r>
                <a:rPr lang="pt-BR" altLang="pt-BR" sz="2200">
                  <a:latin typeface="Arial Black" pitchFamily="34" charset="0"/>
                </a:rPr>
                <a:t> 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6705600" y="1066800"/>
            <a:ext cx="2209800" cy="3656013"/>
            <a:chOff x="4224" y="672"/>
            <a:chExt cx="1392" cy="2303"/>
          </a:xfrm>
        </p:grpSpPr>
        <p:grpSp>
          <p:nvGrpSpPr>
            <p:cNvPr id="50194" name="Group 20"/>
            <p:cNvGrpSpPr>
              <a:grpSpLocks/>
            </p:cNvGrpSpPr>
            <p:nvPr/>
          </p:nvGrpSpPr>
          <p:grpSpPr bwMode="auto">
            <a:xfrm>
              <a:off x="4464" y="672"/>
              <a:ext cx="960" cy="1920"/>
              <a:chOff x="4464" y="672"/>
              <a:chExt cx="960" cy="1920"/>
            </a:xfrm>
          </p:grpSpPr>
          <p:graphicFrame>
            <p:nvGraphicFramePr>
              <p:cNvPr id="50195" name="Object 2"/>
              <p:cNvGraphicFramePr>
                <a:graphicFrameLocks noChangeAspect="1"/>
              </p:cNvGraphicFramePr>
              <p:nvPr/>
            </p:nvGraphicFramePr>
            <p:xfrm>
              <a:off x="4482" y="1087"/>
              <a:ext cx="942" cy="15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16" name="ChemSketch" r:id="rId7" imgW="1020960" imgH="1530000" progId="">
                      <p:embed/>
                    </p:oleObj>
                  </mc:Choice>
                  <mc:Fallback>
                    <p:oleObj name="ChemSketch" r:id="rId7" imgW="1020960" imgH="1530000" progId="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82" y="1087"/>
                            <a:ext cx="942" cy="150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0196" name="Line 10"/>
              <p:cNvSpPr>
                <a:spLocks noChangeShapeType="1"/>
              </p:cNvSpPr>
              <p:nvPr/>
            </p:nvSpPr>
            <p:spPr bwMode="auto">
              <a:xfrm>
                <a:off x="4735" y="1627"/>
                <a:ext cx="42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197" name="Text Box 16"/>
              <p:cNvSpPr txBox="1">
                <a:spLocks noChangeArrowheads="1"/>
              </p:cNvSpPr>
              <p:nvPr/>
            </p:nvSpPr>
            <p:spPr bwMode="auto">
              <a:xfrm>
                <a:off x="4464" y="672"/>
                <a:ext cx="912" cy="231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pt-BR" altLang="pt-BR">
                    <a:latin typeface="Arial Black" pitchFamily="34" charset="0"/>
                  </a:rPr>
                  <a:t>Solução 3</a:t>
                </a:r>
              </a:p>
            </p:txBody>
          </p:sp>
        </p:grpSp>
        <p:sp>
          <p:nvSpPr>
            <p:cNvPr id="50198" name="Text Box 30"/>
            <p:cNvSpPr txBox="1">
              <a:spLocks noChangeArrowheads="1"/>
            </p:cNvSpPr>
            <p:nvPr/>
          </p:nvSpPr>
          <p:spPr bwMode="auto">
            <a:xfrm>
              <a:off x="4224" y="2688"/>
              <a:ext cx="1392" cy="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sz="2200">
                  <a:latin typeface="Arial Black" pitchFamily="34" charset="0"/>
                </a:rPr>
                <a:t>n</a:t>
              </a:r>
              <a:r>
                <a:rPr lang="pt-BR" altLang="pt-BR" sz="2200" baseline="-25000">
                  <a:latin typeface="Arial Black" pitchFamily="34" charset="0"/>
                </a:rPr>
                <a:t>1</a:t>
              </a:r>
              <a:r>
                <a:rPr lang="pt-BR" altLang="pt-BR" sz="2200" baseline="30000">
                  <a:latin typeface="Arial Black" pitchFamily="34" charset="0"/>
                </a:rPr>
                <a:t>’’</a:t>
              </a:r>
              <a:r>
                <a:rPr lang="pt-BR" altLang="pt-BR" sz="2200" b="1">
                  <a:latin typeface="Comic Sans MS" pitchFamily="66" charset="0"/>
                </a:rPr>
                <a:t> =</a:t>
              </a:r>
              <a:r>
                <a:rPr lang="pt-BR" altLang="pt-BR" sz="2200">
                  <a:latin typeface="Arial Black" pitchFamily="34" charset="0"/>
                </a:rPr>
                <a:t> </a:t>
              </a:r>
              <a:r>
                <a:rPr lang="pt-BR" altLang="pt-BR" sz="2200" b="1">
                  <a:latin typeface="Comic Sans MS" pitchFamily="66" charset="0"/>
                </a:rPr>
                <a:t>M’’</a:t>
              </a:r>
              <a:r>
                <a:rPr lang="pt-BR" altLang="pt-BR" sz="2200">
                  <a:latin typeface="Arial Black" pitchFamily="34" charset="0"/>
                </a:rPr>
                <a:t>.V</a:t>
              </a:r>
              <a:r>
                <a:rPr lang="pt-BR" altLang="pt-BR" sz="2200" b="1">
                  <a:latin typeface="Comic Sans MS" pitchFamily="66" charset="0"/>
                </a:rPr>
                <a:t>’’</a:t>
              </a:r>
              <a:endParaRPr lang="pt-BR" altLang="pt-BR" sz="2200" baseline="30000">
                <a:latin typeface="Arial Black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048000" y="2667000"/>
            <a:ext cx="609600" cy="2057400"/>
            <a:chOff x="1920" y="1680"/>
            <a:chExt cx="384" cy="1296"/>
          </a:xfrm>
        </p:grpSpPr>
        <p:sp>
          <p:nvSpPr>
            <p:cNvPr id="50200" name="Text Box 32"/>
            <p:cNvSpPr txBox="1">
              <a:spLocks noChangeArrowheads="1"/>
            </p:cNvSpPr>
            <p:nvPr/>
          </p:nvSpPr>
          <p:spPr bwMode="auto">
            <a:xfrm>
              <a:off x="1920" y="168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b="1">
                  <a:solidFill>
                    <a:srgbClr val="CC0000"/>
                  </a:solidFill>
                  <a:latin typeface="Arial Black" pitchFamily="34" charset="0"/>
                </a:rPr>
                <a:t>+</a:t>
              </a:r>
            </a:p>
          </p:txBody>
        </p:sp>
        <p:sp>
          <p:nvSpPr>
            <p:cNvPr id="50201" name="Text Box 33"/>
            <p:cNvSpPr txBox="1">
              <a:spLocks noChangeArrowheads="1"/>
            </p:cNvSpPr>
            <p:nvPr/>
          </p:nvSpPr>
          <p:spPr bwMode="auto">
            <a:xfrm>
              <a:off x="1968" y="26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b="1">
                  <a:solidFill>
                    <a:srgbClr val="CC0000"/>
                  </a:solidFill>
                  <a:latin typeface="Arial Black" pitchFamily="34" charset="0"/>
                </a:rPr>
                <a:t>+</a:t>
              </a:r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867400" y="2962275"/>
            <a:ext cx="803275" cy="1762125"/>
            <a:chOff x="3696" y="1866"/>
            <a:chExt cx="506" cy="1110"/>
          </a:xfrm>
        </p:grpSpPr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3696" y="1866"/>
              <a:ext cx="50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0204" name="Text Box 34"/>
            <p:cNvSpPr txBox="1">
              <a:spLocks noChangeArrowheads="1"/>
            </p:cNvSpPr>
            <p:nvPr/>
          </p:nvSpPr>
          <p:spPr bwMode="auto">
            <a:xfrm>
              <a:off x="3696" y="268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 b="1">
                  <a:solidFill>
                    <a:srgbClr val="CC0000"/>
                  </a:solidFill>
                  <a:latin typeface="Arial Black" pitchFamily="34" charset="0"/>
                </a:rPr>
                <a:t>=</a:t>
              </a:r>
            </a:p>
          </p:txBody>
        </p:sp>
      </p:grp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3276600" y="4953000"/>
            <a:ext cx="2895600" cy="3968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000">
                <a:latin typeface="Arial Black" pitchFamily="34" charset="0"/>
              </a:rPr>
              <a:t>donde resulta:</a:t>
            </a:r>
          </a:p>
        </p:txBody>
      </p:sp>
      <p:sp>
        <p:nvSpPr>
          <p:cNvPr id="50206" name="Text Box 36"/>
          <p:cNvSpPr txBox="1">
            <a:spLocks noChangeArrowheads="1"/>
          </p:cNvSpPr>
          <p:nvPr/>
        </p:nvSpPr>
        <p:spPr bwMode="auto">
          <a:xfrm>
            <a:off x="2286000" y="56388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1143000" y="5715000"/>
            <a:ext cx="2514600" cy="4556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200">
                <a:latin typeface="Arial Black" pitchFamily="34" charset="0"/>
              </a:rPr>
              <a:t>n</a:t>
            </a:r>
            <a:r>
              <a:rPr lang="pt-BR" altLang="pt-BR" sz="2200" baseline="-25000">
                <a:latin typeface="Arial Black" pitchFamily="34" charset="0"/>
              </a:rPr>
              <a:t>1</a:t>
            </a:r>
            <a:r>
              <a:rPr lang="pt-BR" altLang="pt-BR" sz="2200">
                <a:latin typeface="Arial Black" pitchFamily="34" charset="0"/>
              </a:rPr>
              <a:t> + n</a:t>
            </a:r>
            <a:r>
              <a:rPr lang="pt-BR" altLang="pt-BR" sz="2200" baseline="-25000">
                <a:latin typeface="Arial Black" pitchFamily="34" charset="0"/>
              </a:rPr>
              <a:t>1</a:t>
            </a:r>
            <a:r>
              <a:rPr lang="pt-BR" altLang="pt-BR" sz="2200" baseline="30000">
                <a:latin typeface="Arial Black" pitchFamily="34" charset="0"/>
              </a:rPr>
              <a:t>’ </a:t>
            </a:r>
            <a:r>
              <a:rPr lang="pt-BR" altLang="pt-BR" sz="2200">
                <a:latin typeface="Arial Black" pitchFamily="34" charset="0"/>
              </a:rPr>
              <a:t>= n</a:t>
            </a:r>
            <a:r>
              <a:rPr lang="pt-BR" altLang="pt-BR" sz="2200" baseline="-25000">
                <a:latin typeface="Arial Black" pitchFamily="34" charset="0"/>
              </a:rPr>
              <a:t>1</a:t>
            </a:r>
            <a:r>
              <a:rPr lang="pt-BR" altLang="pt-BR" sz="2200" baseline="30000">
                <a:latin typeface="Arial Black" pitchFamily="34" charset="0"/>
              </a:rPr>
              <a:t>’’</a:t>
            </a:r>
            <a:endParaRPr lang="pt-BR" altLang="pt-BR" sz="2200">
              <a:latin typeface="Arial Black" pitchFamily="34" charset="0"/>
            </a:endParaRPr>
          </a:p>
        </p:txBody>
      </p:sp>
      <p:sp>
        <p:nvSpPr>
          <p:cNvPr id="21542" name="AutoShape 38"/>
          <p:cNvSpPr>
            <a:spLocks noChangeArrowheads="1"/>
          </p:cNvSpPr>
          <p:nvPr/>
        </p:nvSpPr>
        <p:spPr bwMode="auto">
          <a:xfrm>
            <a:off x="3810000" y="5715000"/>
            <a:ext cx="762000" cy="4572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altLang="pt-BR">
              <a:latin typeface="Calibri" pitchFamily="34" charset="0"/>
            </a:endParaRP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4724400" y="5715000"/>
            <a:ext cx="4114800" cy="4889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600" b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pt-BR" altLang="pt-BR" sz="2600">
                <a:solidFill>
                  <a:srgbClr val="FFFF00"/>
                </a:solidFill>
                <a:latin typeface="Arial Black" pitchFamily="34" charset="0"/>
              </a:rPr>
              <a:t>.V  + </a:t>
            </a:r>
            <a:r>
              <a:rPr lang="pt-BR" altLang="pt-BR" sz="2600" b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pt-BR" altLang="pt-BR" sz="2600" b="1" baseline="30000">
                <a:solidFill>
                  <a:srgbClr val="FFFF00"/>
                </a:solidFill>
                <a:latin typeface="Comic Sans MS" pitchFamily="66" charset="0"/>
              </a:rPr>
              <a:t>’</a:t>
            </a:r>
            <a:r>
              <a:rPr lang="pt-BR" altLang="pt-BR" sz="2600">
                <a:solidFill>
                  <a:srgbClr val="FFFF00"/>
                </a:solidFill>
                <a:latin typeface="Arial Black" pitchFamily="34" charset="0"/>
              </a:rPr>
              <a:t>.V</a:t>
            </a:r>
            <a:r>
              <a:rPr lang="pt-BR" altLang="pt-BR" sz="2600" b="1" baseline="30000">
                <a:solidFill>
                  <a:srgbClr val="FFFF00"/>
                </a:solidFill>
                <a:latin typeface="Comic Sans MS" pitchFamily="66" charset="0"/>
              </a:rPr>
              <a:t>’</a:t>
            </a:r>
            <a:r>
              <a:rPr lang="pt-BR" altLang="pt-BR" sz="2600" b="1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pt-BR" altLang="pt-BR" sz="2600">
                <a:solidFill>
                  <a:srgbClr val="FFFF00"/>
                </a:solidFill>
                <a:latin typeface="Arial Black" pitchFamily="34" charset="0"/>
              </a:rPr>
              <a:t> = </a:t>
            </a:r>
            <a:r>
              <a:rPr lang="pt-BR" altLang="pt-BR" sz="2600" b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pt-BR" altLang="pt-BR" sz="2600" b="1" baseline="30000">
                <a:solidFill>
                  <a:srgbClr val="FFFF00"/>
                </a:solidFill>
                <a:latin typeface="Comic Sans MS" pitchFamily="66" charset="0"/>
              </a:rPr>
              <a:t>’’</a:t>
            </a:r>
            <a:r>
              <a:rPr lang="pt-BR" altLang="pt-BR" sz="2600">
                <a:solidFill>
                  <a:srgbClr val="FFFF00"/>
                </a:solidFill>
                <a:latin typeface="Arial Black" pitchFamily="34" charset="0"/>
              </a:rPr>
              <a:t> .V</a:t>
            </a:r>
            <a:r>
              <a:rPr lang="pt-BR" altLang="pt-BR" sz="2600" b="1" baseline="30000">
                <a:solidFill>
                  <a:srgbClr val="FFFF00"/>
                </a:solidFill>
                <a:latin typeface="Comic Sans MS" pitchFamily="66" charset="0"/>
              </a:rPr>
              <a:t>‘’</a:t>
            </a:r>
            <a:endParaRPr lang="pt-BR" altLang="pt-BR" sz="2600" baseline="30000">
              <a:latin typeface="Arial Black" pitchFamily="34" charset="0"/>
            </a:endParaRPr>
          </a:p>
        </p:txBody>
      </p:sp>
      <p:sp>
        <p:nvSpPr>
          <p:cNvPr id="50210" name="Text Box 49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  <p:bldP spid="21508" grpId="0" animBg="1" autoUpdateAnimBg="0"/>
      <p:bldP spid="21539" grpId="0" animBg="1" autoUpdateAnimBg="0"/>
      <p:bldP spid="21541" grpId="0" animBg="1" autoUpdateAnimBg="0"/>
      <p:bldP spid="21542" grpId="0" animBg="1"/>
      <p:bldP spid="21544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3276600" y="533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51203" name="Text Box 30"/>
          <p:cNvSpPr txBox="1">
            <a:spLocks noChangeArrowheads="1"/>
          </p:cNvSpPr>
          <p:nvPr/>
        </p:nvSpPr>
        <p:spPr bwMode="auto">
          <a:xfrm>
            <a:off x="2286000" y="56388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51204" name="Text Box 34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2438400" y="6096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838200" y="1870075"/>
            <a:ext cx="8077200" cy="34718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	Foram misturados 0,5 L de solução 1 M de NaOH, com 1,5 L de solução 2 M, da mesma base. Qual a Molaridade resultante ?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solidFill>
                  <a:schemeClr val="accent2"/>
                </a:solidFill>
                <a:latin typeface="Comic Sans MS" pitchFamily="66" charset="0"/>
              </a:rPr>
              <a:t>M = 1 ; V = 0,5 ; M</a:t>
            </a:r>
            <a:r>
              <a:rPr lang="pt-BR" altLang="pt-BR" baseline="30000">
                <a:solidFill>
                  <a:schemeClr val="accent2"/>
                </a:solidFill>
                <a:latin typeface="Comic Sans MS" pitchFamily="66" charset="0"/>
              </a:rPr>
              <a:t>’</a:t>
            </a:r>
            <a:r>
              <a:rPr lang="pt-BR" altLang="pt-BR">
                <a:solidFill>
                  <a:schemeClr val="accent2"/>
                </a:solidFill>
                <a:latin typeface="Comic Sans MS" pitchFamily="66" charset="0"/>
              </a:rPr>
              <a:t> = 2 ; V</a:t>
            </a:r>
            <a:r>
              <a:rPr lang="pt-BR" altLang="pt-BR" baseline="30000">
                <a:solidFill>
                  <a:schemeClr val="accent2"/>
                </a:solidFill>
                <a:latin typeface="Comic Sans MS" pitchFamily="66" charset="0"/>
              </a:rPr>
              <a:t>’</a:t>
            </a:r>
            <a:r>
              <a:rPr lang="pt-BR" altLang="pt-BR">
                <a:solidFill>
                  <a:schemeClr val="accent2"/>
                </a:solidFill>
                <a:latin typeface="Comic Sans MS" pitchFamily="66" charset="0"/>
              </a:rPr>
              <a:t> = 1,5 ; V</a:t>
            </a:r>
            <a:r>
              <a:rPr lang="pt-BR" altLang="pt-BR" baseline="30000">
                <a:solidFill>
                  <a:schemeClr val="accent2"/>
                </a:solidFill>
                <a:latin typeface="Comic Sans MS" pitchFamily="66" charset="0"/>
              </a:rPr>
              <a:t>’’</a:t>
            </a:r>
            <a:r>
              <a:rPr lang="pt-BR" altLang="pt-BR">
                <a:solidFill>
                  <a:schemeClr val="accent2"/>
                </a:solidFill>
                <a:latin typeface="Comic Sans MS" pitchFamily="66" charset="0"/>
              </a:rPr>
              <a:t> = 2,0 ; M</a:t>
            </a:r>
            <a:r>
              <a:rPr lang="pt-BR" altLang="pt-BR" baseline="30000">
                <a:solidFill>
                  <a:schemeClr val="accent2"/>
                </a:solidFill>
                <a:latin typeface="Comic Sans MS" pitchFamily="66" charset="0"/>
              </a:rPr>
              <a:t>’’</a:t>
            </a:r>
            <a:r>
              <a:rPr lang="pt-BR" altLang="pt-BR">
                <a:solidFill>
                  <a:schemeClr val="accent2"/>
                </a:solidFill>
                <a:latin typeface="Comic Sans MS" pitchFamily="66" charset="0"/>
              </a:rPr>
              <a:t> = ?</a:t>
            </a:r>
            <a:endParaRPr lang="pt-BR" altLang="pt-BR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 </a:t>
            </a:r>
            <a:r>
              <a:rPr lang="pt-BR" altLang="pt-BR" b="1">
                <a:latin typeface="Comic Sans MS" pitchFamily="66" charset="0"/>
              </a:rPr>
              <a:t>.V + M</a:t>
            </a:r>
            <a:r>
              <a:rPr lang="pt-BR" altLang="pt-BR" b="1" baseline="30000">
                <a:latin typeface="Comic Sans MS" pitchFamily="66" charset="0"/>
              </a:rPr>
              <a:t>’</a:t>
            </a:r>
            <a:r>
              <a:rPr lang="pt-BR" altLang="pt-BR" b="1">
                <a:latin typeface="Comic Sans MS" pitchFamily="66" charset="0"/>
              </a:rPr>
              <a:t>.V</a:t>
            </a:r>
            <a:r>
              <a:rPr lang="pt-BR" altLang="pt-BR" b="1" baseline="30000">
                <a:latin typeface="Comic Sans MS" pitchFamily="66" charset="0"/>
              </a:rPr>
              <a:t>’  </a:t>
            </a:r>
            <a:r>
              <a:rPr lang="pt-BR" altLang="pt-BR" b="1">
                <a:latin typeface="Comic Sans MS" pitchFamily="66" charset="0"/>
              </a:rPr>
              <a:t>= M</a:t>
            </a:r>
            <a:r>
              <a:rPr lang="pt-BR" altLang="pt-BR" b="1" baseline="30000">
                <a:latin typeface="Comic Sans MS" pitchFamily="66" charset="0"/>
              </a:rPr>
              <a:t>’’</a:t>
            </a:r>
            <a:r>
              <a:rPr lang="pt-BR" altLang="pt-BR" b="1">
                <a:latin typeface="Comic Sans MS" pitchFamily="66" charset="0"/>
              </a:rPr>
              <a:t>.V</a:t>
            </a:r>
            <a:r>
              <a:rPr lang="pt-BR" altLang="pt-BR" b="1" baseline="30000">
                <a:latin typeface="Comic Sans MS" pitchFamily="66" charset="0"/>
              </a:rPr>
              <a:t>’’ 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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  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M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’’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 = M.V + M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 V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 </a:t>
            </a:r>
            <a:r>
              <a:rPr lang="pt-BR" altLang="pt-BR" b="1">
                <a:latin typeface="Comic Sans MS" pitchFamily="66" charset="0"/>
                <a:sym typeface="Symbol" pitchFamily="18" charset="2"/>
              </a:rPr>
              <a:t>/ V</a:t>
            </a:r>
            <a:r>
              <a:rPr lang="pt-BR" altLang="pt-BR" b="1" baseline="30000">
                <a:latin typeface="Comic Sans MS" pitchFamily="66" charset="0"/>
                <a:sym typeface="Symbol" pitchFamily="18" charset="2"/>
              </a:rPr>
              <a:t>’’</a:t>
            </a:r>
            <a:endParaRPr lang="pt-BR" altLang="pt-BR" sz="2000">
              <a:latin typeface="Arial Black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30000">
                <a:latin typeface="Comic Sans MS" pitchFamily="66" charset="0"/>
              </a:rPr>
              <a:t>’’</a:t>
            </a:r>
            <a:r>
              <a:rPr lang="pt-BR" altLang="pt-BR" sz="2800" b="1">
                <a:latin typeface="Comic Sans MS" pitchFamily="66" charset="0"/>
              </a:rPr>
              <a:t> =</a:t>
            </a:r>
            <a:r>
              <a:rPr lang="pt-BR" altLang="pt-BR" sz="2000" b="1">
                <a:latin typeface="Comic Sans MS" pitchFamily="66" charset="0"/>
              </a:rPr>
              <a:t>(1 . 0,5) + (2 . 1,5) / 2,0 </a:t>
            </a:r>
            <a:r>
              <a:rPr lang="pt-BR" altLang="pt-BR" b="1">
                <a:latin typeface="Comic Sans MS" pitchFamily="66" charset="0"/>
              </a:rPr>
              <a:t>= 1,75 mol/L = 1,75 M</a:t>
            </a:r>
            <a:endParaRPr lang="pt-BR" altLang="pt-BR" sz="2000">
              <a:latin typeface="Arial Black" pitchFamily="34" charset="0"/>
            </a:endParaRP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3352800" y="5805488"/>
            <a:ext cx="53340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</a:t>
            </a:r>
            <a:r>
              <a:rPr lang="pt-BR" altLang="pt-BR" sz="2800" b="1">
                <a:solidFill>
                  <a:srgbClr val="FFFF00"/>
                </a:solidFill>
                <a:latin typeface="Comic Sans MS" pitchFamily="66" charset="0"/>
              </a:rPr>
              <a:t>M = 1,75 M</a:t>
            </a:r>
            <a:endParaRPr lang="pt-BR" altLang="pt-BR" sz="3200" b="1">
              <a:latin typeface="Comic Sans MS" pitchFamily="66" charset="0"/>
            </a:endParaRP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76200" y="168275"/>
            <a:ext cx="685800" cy="6384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37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700" b="1">
                <a:solidFill>
                  <a:srgbClr val="FFFF00"/>
                </a:solidFill>
                <a:latin typeface="Arial Black" pitchFamily="34" charset="0"/>
              </a:rPr>
              <a:t>MISTURAS</a:t>
            </a:r>
            <a:endParaRPr lang="pt-BR" altLang="pt-BR" sz="11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41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7" grpId="0" animBg="1" autoUpdateAnimBg="0"/>
      <p:bldP spid="28708" grpId="0" animBg="1" autoUpdateAnimBg="0"/>
      <p:bldP spid="28709" grpId="0" animBg="1" autoUpdateAnimBg="0"/>
      <p:bldP spid="28710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07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II - SOLUTOS DIFERENTES (c/ reação química)</a:t>
            </a: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3276600" y="533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1143000" y="1143000"/>
            <a:ext cx="7467600" cy="457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Ex.: solução de HCl  + solução de  NaOH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914400" y="1925638"/>
            <a:ext cx="7848600" cy="356076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Nesse caso devemos levar em conta a estequiometria da reação, no seu </a:t>
            </a:r>
            <a:r>
              <a:rPr lang="pt-BR" altLang="pt-BR" b="1" i="1">
                <a:latin typeface="Arial Black" pitchFamily="34" charset="0"/>
              </a:rPr>
              <a:t>ponto final.</a:t>
            </a:r>
          </a:p>
          <a:p>
            <a:pPr algn="ctr">
              <a:spcBef>
                <a:spcPct val="50000"/>
              </a:spcBef>
            </a:pPr>
            <a:r>
              <a:rPr lang="pt-BR" altLang="pt-BR" b="1">
                <a:latin typeface="Arial Black" pitchFamily="34" charset="0"/>
              </a:rPr>
              <a:t>HCl  +  NaOH</a:t>
            </a:r>
            <a:r>
              <a:rPr lang="pt-BR" altLang="pt-BR" b="1" i="1">
                <a:latin typeface="Arial Black" pitchFamily="34" charset="0"/>
              </a:rPr>
              <a:t>  </a:t>
            </a:r>
            <a:r>
              <a:rPr lang="pt-BR" altLang="pt-BR" b="1">
                <a:latin typeface="Arial Black" pitchFamily="34" charset="0"/>
                <a:sym typeface="Symbol" pitchFamily="18" charset="2"/>
              </a:rPr>
              <a:t>  NaCl  +  H</a:t>
            </a:r>
            <a:r>
              <a:rPr lang="pt-BR" altLang="pt-BR" b="1" baseline="-25000">
                <a:latin typeface="Arial Black" pitchFamily="34" charset="0"/>
                <a:sym typeface="Symbol" pitchFamily="18" charset="2"/>
              </a:rPr>
              <a:t>2</a:t>
            </a:r>
            <a:r>
              <a:rPr lang="pt-BR" altLang="pt-BR" b="1">
                <a:latin typeface="Arial Black" pitchFamily="34" charset="0"/>
                <a:sym typeface="Symbol" pitchFamily="18" charset="2"/>
              </a:rPr>
              <a:t>O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            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1 mol    1 mol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No 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ponto final</a:t>
            </a:r>
            <a:r>
              <a:rPr lang="pt-BR" altLang="pt-BR">
                <a:latin typeface="Arial Black" pitchFamily="34" charset="0"/>
              </a:rPr>
              <a:t> da reação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n</a:t>
            </a:r>
            <a:r>
              <a:rPr lang="pt-BR" altLang="pt-BR" u="sng" baseline="30000">
                <a:latin typeface="Arial Black" pitchFamily="34" charset="0"/>
              </a:rPr>
              <a:t>o</a:t>
            </a:r>
            <a:r>
              <a:rPr lang="pt-BR" altLang="pt-BR">
                <a:latin typeface="Arial Black" pitchFamily="34" charset="0"/>
              </a:rPr>
              <a:t> mols ácido = n</a:t>
            </a:r>
            <a:r>
              <a:rPr lang="pt-BR" altLang="pt-BR" u="sng" baseline="30000">
                <a:latin typeface="Arial Black" pitchFamily="34" charset="0"/>
              </a:rPr>
              <a:t>o</a:t>
            </a:r>
            <a:r>
              <a:rPr lang="pt-BR" altLang="pt-BR">
                <a:latin typeface="Arial Black" pitchFamily="34" charset="0"/>
              </a:rPr>
              <a:t> mols da base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n</a:t>
            </a:r>
            <a:r>
              <a:rPr lang="pt-BR" altLang="pt-BR" baseline="-25000">
                <a:solidFill>
                  <a:srgbClr val="CC0000"/>
                </a:solidFill>
                <a:latin typeface="Arial Black" pitchFamily="34" charset="0"/>
              </a:rPr>
              <a:t>ácido</a:t>
            </a:r>
            <a:r>
              <a:rPr lang="pt-BR" altLang="pt-BR">
                <a:solidFill>
                  <a:srgbClr val="CC0000"/>
                </a:solidFill>
                <a:latin typeface="Arial Black" pitchFamily="34" charset="0"/>
              </a:rPr>
              <a:t> = n</a:t>
            </a:r>
            <a:r>
              <a:rPr lang="pt-BR" altLang="pt-BR" baseline="-25000">
                <a:solidFill>
                  <a:srgbClr val="CC0000"/>
                </a:solidFill>
                <a:latin typeface="Arial Black" pitchFamily="34" charset="0"/>
              </a:rPr>
              <a:t>base</a:t>
            </a:r>
            <a:endParaRPr lang="pt-BR" altLang="pt-BR">
              <a:latin typeface="Arial Black" pitchFamily="34" charset="0"/>
            </a:endParaRP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2057400" y="5897563"/>
            <a:ext cx="5257800" cy="57943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pt-BR" altLang="pt-BR" sz="3200" b="1" baseline="-25000">
                <a:solidFill>
                  <a:srgbClr val="FFFF00"/>
                </a:solidFill>
                <a:latin typeface="Comic Sans MS" pitchFamily="66" charset="0"/>
              </a:rPr>
              <a:t>ácido</a:t>
            </a:r>
            <a:r>
              <a:rPr lang="pt-BR" altLang="pt-BR" sz="3200" b="1">
                <a:solidFill>
                  <a:srgbClr val="FFFF00"/>
                </a:solidFill>
                <a:latin typeface="Comic Sans MS" pitchFamily="66" charset="0"/>
              </a:rPr>
              <a:t>.V</a:t>
            </a:r>
            <a:r>
              <a:rPr lang="pt-BR" altLang="pt-BR" sz="3200" b="1" baseline="-25000">
                <a:solidFill>
                  <a:srgbClr val="FFFF00"/>
                </a:solidFill>
                <a:latin typeface="Comic Sans MS" pitchFamily="66" charset="0"/>
              </a:rPr>
              <a:t>ácido </a:t>
            </a:r>
            <a:r>
              <a:rPr lang="pt-BR" altLang="pt-BR" sz="3200" b="1">
                <a:solidFill>
                  <a:srgbClr val="FFFF00"/>
                </a:solidFill>
                <a:latin typeface="Comic Sans MS" pitchFamily="66" charset="0"/>
              </a:rPr>
              <a:t>= M</a:t>
            </a:r>
            <a:r>
              <a:rPr lang="pt-BR" altLang="pt-BR" sz="3200" b="1" baseline="-25000">
                <a:solidFill>
                  <a:srgbClr val="FFFF00"/>
                </a:solidFill>
                <a:latin typeface="Comic Sans MS" pitchFamily="66" charset="0"/>
              </a:rPr>
              <a:t>base </a:t>
            </a:r>
            <a:r>
              <a:rPr lang="pt-BR" altLang="pt-BR" sz="3200" b="1">
                <a:solidFill>
                  <a:srgbClr val="FFFF00"/>
                </a:solidFill>
                <a:latin typeface="Comic Sans MS" pitchFamily="66" charset="0"/>
              </a:rPr>
              <a:t>. V</a:t>
            </a:r>
            <a:r>
              <a:rPr lang="pt-BR" altLang="pt-BR" sz="3200" b="1" baseline="-25000">
                <a:solidFill>
                  <a:srgbClr val="FFFF00"/>
                </a:solidFill>
                <a:latin typeface="Comic Sans MS" pitchFamily="66" charset="0"/>
              </a:rPr>
              <a:t>base</a:t>
            </a:r>
            <a:endParaRPr lang="pt-BR" altLang="pt-BR" sz="3200" b="1" baseline="-25000">
              <a:latin typeface="Comic Sans MS" pitchFamily="66" charset="0"/>
            </a:endParaRP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6200" y="168275"/>
            <a:ext cx="685800" cy="6384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37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700" b="1">
                <a:solidFill>
                  <a:srgbClr val="FFFF00"/>
                </a:solidFill>
                <a:latin typeface="Arial Black" pitchFamily="34" charset="0"/>
              </a:rPr>
              <a:t>MISTURAS</a:t>
            </a:r>
            <a:endParaRPr lang="pt-BR" altLang="pt-BR" sz="11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41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 autoUpdateAnimBg="0"/>
      <p:bldP spid="24610" grpId="0" animBg="1" autoUpdateAnimBg="0"/>
      <p:bldP spid="24611" grpId="0" animBg="1" autoUpdateAnimBg="0"/>
      <p:bldP spid="24612" grpId="0" animBg="1" autoUpdateAnimBg="0"/>
      <p:bldP spid="24614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807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II - SOLUTOS DIFERENTES (c/ reação química)</a:t>
            </a: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3276600" y="533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219200" y="1600200"/>
            <a:ext cx="3429000" cy="43624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itchFamily="34" charset="0"/>
              </a:rPr>
              <a:t>Nesse caso adiciona-se uma solução sobre a outra e o ponto final da reação pode ser visualizado pela adição de um indicador </a:t>
            </a:r>
            <a:r>
              <a:rPr lang="pt-BR" altLang="pt-BR" sz="2800" i="1">
                <a:latin typeface="Arial Black" pitchFamily="34" charset="0"/>
              </a:rPr>
              <a:t>ácido-base.</a:t>
            </a:r>
            <a:endParaRPr lang="pt-BR" altLang="pt-BR" sz="2800">
              <a:latin typeface="Arial Black" pitchFamily="34" charset="0"/>
            </a:endParaRPr>
          </a:p>
        </p:txBody>
      </p:sp>
      <p:graphicFrame>
        <p:nvGraphicFramePr>
          <p:cNvPr id="25610" name="Object 2"/>
          <p:cNvGraphicFramePr>
            <a:graphicFrameLocks noChangeAspect="1"/>
          </p:cNvGraphicFramePr>
          <p:nvPr/>
        </p:nvGraphicFramePr>
        <p:xfrm>
          <a:off x="5181600" y="1371600"/>
          <a:ext cx="22987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Foto do Photo Editor" r:id="rId3" imgW="1781424" imgH="3839111" progId="">
                  <p:embed/>
                </p:oleObj>
              </mc:Choice>
              <mc:Fallback>
                <p:oleObj name="Foto do Photo Editor" r:id="rId3" imgW="1781424" imgH="3839111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371600"/>
                        <a:ext cx="2298700" cy="4953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858000" y="1828800"/>
            <a:ext cx="2057400" cy="457200"/>
            <a:chOff x="4320" y="1152"/>
            <a:chExt cx="1296" cy="288"/>
          </a:xfrm>
        </p:grpSpPr>
        <p:sp>
          <p:nvSpPr>
            <p:cNvPr id="53255" name="Text Box 11"/>
            <p:cNvSpPr txBox="1">
              <a:spLocks noChangeArrowheads="1"/>
            </p:cNvSpPr>
            <p:nvPr/>
          </p:nvSpPr>
          <p:spPr bwMode="auto">
            <a:xfrm>
              <a:off x="4656" y="115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>
                  <a:latin typeface="Arial Black" pitchFamily="34" charset="0"/>
                </a:rPr>
                <a:t>ácido</a:t>
              </a:r>
            </a:p>
          </p:txBody>
        </p:sp>
        <p:sp>
          <p:nvSpPr>
            <p:cNvPr id="53256" name="AutoShape 12"/>
            <p:cNvSpPr>
              <a:spLocks noChangeArrowheads="1"/>
            </p:cNvSpPr>
            <p:nvPr/>
          </p:nvSpPr>
          <p:spPr bwMode="auto">
            <a:xfrm>
              <a:off x="4320" y="1200"/>
              <a:ext cx="432" cy="192"/>
            </a:xfrm>
            <a:prstGeom prst="leftArrow">
              <a:avLst>
                <a:gd name="adj1" fmla="val 50000"/>
                <a:gd name="adj2" fmla="val 5625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315200" y="5105400"/>
            <a:ext cx="1676400" cy="457200"/>
            <a:chOff x="4608" y="3216"/>
            <a:chExt cx="1056" cy="288"/>
          </a:xfrm>
        </p:grpSpPr>
        <p:sp>
          <p:nvSpPr>
            <p:cNvPr id="53258" name="Text Box 15"/>
            <p:cNvSpPr txBox="1">
              <a:spLocks noChangeArrowheads="1"/>
            </p:cNvSpPr>
            <p:nvPr/>
          </p:nvSpPr>
          <p:spPr bwMode="auto">
            <a:xfrm>
              <a:off x="4896" y="3216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pt-BR" altLang="pt-BR">
                  <a:latin typeface="Arial Black" pitchFamily="34" charset="0"/>
                </a:rPr>
                <a:t>base</a:t>
              </a:r>
            </a:p>
          </p:txBody>
        </p:sp>
        <p:sp>
          <p:nvSpPr>
            <p:cNvPr id="53259" name="AutoShape 16"/>
            <p:cNvSpPr>
              <a:spLocks noChangeArrowheads="1"/>
            </p:cNvSpPr>
            <p:nvPr/>
          </p:nvSpPr>
          <p:spPr bwMode="auto">
            <a:xfrm>
              <a:off x="4608" y="3264"/>
              <a:ext cx="336" cy="192"/>
            </a:xfrm>
            <a:prstGeom prst="leftArrow">
              <a:avLst>
                <a:gd name="adj1" fmla="val 50000"/>
                <a:gd name="adj2" fmla="val 4375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pt-BR" altLang="pt-BR">
                <a:latin typeface="Calibri" pitchFamily="34" charset="0"/>
              </a:endParaRPr>
            </a:p>
          </p:txBody>
        </p:sp>
      </p:grpSp>
      <p:sp>
        <p:nvSpPr>
          <p:cNvPr id="53260" name="Text Box 18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76200" y="168275"/>
            <a:ext cx="685800" cy="6384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37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700" b="1">
                <a:solidFill>
                  <a:srgbClr val="FFFF00"/>
                </a:solidFill>
                <a:latin typeface="Arial Black" pitchFamily="34" charset="0"/>
              </a:rPr>
              <a:t>MISTURAS</a:t>
            </a:r>
            <a:endParaRPr lang="pt-BR" altLang="pt-BR" sz="11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41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8" grpId="0" animBg="1" autoUpdateAnimBg="0"/>
      <p:bldP spid="2561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altLang="pt-BR" sz="6000">
                <a:latin typeface="Chiller" pitchFamily="82" charset="0"/>
              </a:rPr>
              <a:t>Classificação das disperções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/>
              <a:t>		O tamanho médio das partículas do disperso é um critério para classificar as dispersões (1nm = 10</a:t>
            </a:r>
            <a:r>
              <a:rPr lang="pt-BR" altLang="pt-BR" baseline="30000"/>
              <a:t>-9</a:t>
            </a:r>
            <a:r>
              <a:rPr lang="pt-BR" altLang="pt-BR"/>
              <a:t>m).</a:t>
            </a:r>
          </a:p>
          <a:p>
            <a:pPr>
              <a:buFontTx/>
              <a:buNone/>
            </a:pPr>
            <a:endParaRPr lang="pt-BR" altLang="pt-BR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716338"/>
            <a:ext cx="6811962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3276600" y="5334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>
              <a:latin typeface="Calibri" pitchFamily="34" charset="0"/>
            </a:endParaRPr>
          </a:p>
        </p:txBody>
      </p:sp>
      <p:sp>
        <p:nvSpPr>
          <p:cNvPr id="54275" name="Text Box 13"/>
          <p:cNvSpPr txBox="1">
            <a:spLocks noChangeArrowheads="1"/>
          </p:cNvSpPr>
          <p:nvPr/>
        </p:nvSpPr>
        <p:spPr bwMode="auto">
          <a:xfrm>
            <a:off x="34290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140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438400" y="304800"/>
            <a:ext cx="43434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4000" b="1">
                <a:latin typeface="Arial Black" pitchFamily="34" charset="0"/>
              </a:rPr>
              <a:t>Exemplo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838200" y="1524000"/>
            <a:ext cx="8077200" cy="39258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	Foram neutralizados 600 mL de solução 1 M de NaOH, com 1,5 L de solução de HCl. Qual a Molaridade da solução ácida ?</a:t>
            </a:r>
          </a:p>
          <a:p>
            <a:pPr algn="just"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  <a:p>
            <a:pPr algn="ctr">
              <a:spcBef>
                <a:spcPct val="50000"/>
              </a:spcBef>
            </a:pP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pt-BR" altLang="pt-BR" b="1" i="1" baseline="-25000">
                <a:solidFill>
                  <a:schemeClr val="accent2"/>
                </a:solidFill>
                <a:latin typeface="Comic Sans MS" pitchFamily="66" charset="0"/>
              </a:rPr>
              <a:t>b</a:t>
            </a: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 = 1 ; V</a:t>
            </a:r>
            <a:r>
              <a:rPr lang="pt-BR" altLang="pt-BR" b="1" i="1" baseline="-25000">
                <a:solidFill>
                  <a:schemeClr val="accent2"/>
                </a:solidFill>
                <a:latin typeface="Comic Sans MS" pitchFamily="66" charset="0"/>
              </a:rPr>
              <a:t>b</a:t>
            </a: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 = 600 mL = 0,6 L ; M</a:t>
            </a:r>
            <a:r>
              <a:rPr lang="pt-BR" altLang="pt-BR" b="1" i="1" baseline="-25000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 = ? ; V</a:t>
            </a:r>
            <a:r>
              <a:rPr lang="pt-BR" altLang="pt-BR" b="1" i="1" baseline="-25000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pt-BR" altLang="pt-BR" b="1" i="1">
                <a:solidFill>
                  <a:schemeClr val="accent2"/>
                </a:solidFill>
                <a:latin typeface="Comic Sans MS" pitchFamily="66" charset="0"/>
              </a:rPr>
              <a:t> = 1,5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latin typeface="Arial Black" pitchFamily="34" charset="0"/>
              </a:rPr>
              <a:t>Para essa reação</a:t>
            </a:r>
            <a:r>
              <a:rPr lang="pt-BR" altLang="pt-BR">
                <a:solidFill>
                  <a:schemeClr val="accent2"/>
                </a:solidFill>
                <a:latin typeface="Arial Black" pitchFamily="34" charset="0"/>
              </a:rPr>
              <a:t>, </a:t>
            </a:r>
            <a:r>
              <a:rPr lang="pt-BR" altLang="pt-BR" b="1" i="1">
                <a:solidFill>
                  <a:schemeClr val="accent2"/>
                </a:solidFill>
                <a:latin typeface="Arial Black" pitchFamily="34" charset="0"/>
              </a:rPr>
              <a:t>no ponto final</a:t>
            </a:r>
            <a:r>
              <a:rPr lang="pt-BR" altLang="pt-BR">
                <a:solidFill>
                  <a:schemeClr val="accent2"/>
                </a:solidFill>
                <a:latin typeface="Arial Black" pitchFamily="34" charset="0"/>
              </a:rPr>
              <a:t>,</a:t>
            </a:r>
            <a:endParaRPr lang="pt-BR" altLang="pt-BR"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-25000">
                <a:latin typeface="Comic Sans MS" pitchFamily="66" charset="0"/>
              </a:rPr>
              <a:t>a</a:t>
            </a:r>
            <a:r>
              <a:rPr lang="pt-BR" altLang="pt-BR" b="1">
                <a:latin typeface="Comic Sans MS" pitchFamily="66" charset="0"/>
              </a:rPr>
              <a:t>.V</a:t>
            </a:r>
            <a:r>
              <a:rPr lang="pt-BR" altLang="pt-BR" b="1" baseline="-25000">
                <a:latin typeface="Comic Sans MS" pitchFamily="66" charset="0"/>
              </a:rPr>
              <a:t>a</a:t>
            </a:r>
            <a:r>
              <a:rPr lang="pt-BR" altLang="pt-BR" b="1">
                <a:latin typeface="Comic Sans MS" pitchFamily="66" charset="0"/>
              </a:rPr>
              <a:t> = M</a:t>
            </a:r>
            <a:r>
              <a:rPr lang="pt-BR" altLang="pt-BR" b="1" baseline="-25000">
                <a:latin typeface="Comic Sans MS" pitchFamily="66" charset="0"/>
              </a:rPr>
              <a:t>b</a:t>
            </a:r>
            <a:r>
              <a:rPr lang="pt-BR" altLang="pt-BR" b="1">
                <a:latin typeface="Comic Sans MS" pitchFamily="66" charset="0"/>
              </a:rPr>
              <a:t>. V</a:t>
            </a:r>
            <a:r>
              <a:rPr lang="pt-BR" altLang="pt-BR" b="1" baseline="-25000">
                <a:latin typeface="Comic Sans MS" pitchFamily="66" charset="0"/>
              </a:rPr>
              <a:t>b</a:t>
            </a:r>
            <a:endParaRPr lang="pt-BR" altLang="pt-BR" b="1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b="1">
                <a:latin typeface="Comic Sans MS" pitchFamily="66" charset="0"/>
              </a:rPr>
              <a:t>M</a:t>
            </a:r>
            <a:r>
              <a:rPr lang="pt-BR" altLang="pt-BR" b="1" baseline="-25000">
                <a:latin typeface="Comic Sans MS" pitchFamily="66" charset="0"/>
              </a:rPr>
              <a:t>a</a:t>
            </a:r>
            <a:r>
              <a:rPr lang="pt-BR" altLang="pt-BR" b="1">
                <a:latin typeface="Comic Sans MS" pitchFamily="66" charset="0"/>
              </a:rPr>
              <a:t> = 1 . 0,6 / 1,5 = 0,4 mol/L</a:t>
            </a:r>
            <a:endParaRPr lang="pt-BR" altLang="pt-BR" sz="2000" baseline="-25000">
              <a:latin typeface="Arial Black" pitchFamily="34" charset="0"/>
            </a:endParaRP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352800" y="5805488"/>
            <a:ext cx="5334000" cy="519112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  <a:latin typeface="Arial Black" pitchFamily="34" charset="0"/>
              </a:rPr>
              <a:t>Resposta: </a:t>
            </a:r>
            <a:r>
              <a:rPr lang="pt-BR" altLang="pt-BR" sz="2800" b="1">
                <a:solidFill>
                  <a:srgbClr val="FFFF00"/>
                </a:solidFill>
                <a:latin typeface="Comic Sans MS" pitchFamily="66" charset="0"/>
              </a:rPr>
              <a:t>M = 0,4 mol/L</a:t>
            </a:r>
            <a:endParaRPr lang="pt-BR" altLang="pt-BR" sz="3200" b="1">
              <a:latin typeface="Comic Sans MS" pitchFamily="66" charset="0"/>
            </a:endParaRP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76200" y="168275"/>
            <a:ext cx="685800" cy="6384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37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700" b="1">
                <a:solidFill>
                  <a:srgbClr val="FFFF00"/>
                </a:solidFill>
                <a:latin typeface="Arial Black" pitchFamily="34" charset="0"/>
              </a:rPr>
              <a:t>MISTURAS</a:t>
            </a:r>
            <a:endParaRPr lang="pt-BR" altLang="pt-BR" sz="1100" b="1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endParaRPr lang="pt-BR" altLang="pt-BR" sz="4100" b="1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nimBg="1" autoUpdateAnimBg="0"/>
      <p:bldP spid="29711" grpId="0" animBg="1" autoUpdateAnimBg="0"/>
      <p:bldP spid="29712" grpId="0" animBg="1" autoUpdateAnimBg="0"/>
      <p:bldP spid="2971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sz="4000">
                <a:latin typeface="Chiller" pitchFamily="82" charset="0"/>
              </a:rPr>
              <a:t>SOLUÇÃO</a:t>
            </a:r>
            <a:r>
              <a:rPr lang="pt-BR" altLang="pt-BR"/>
              <a:t>- As partículas da fase dispersa:</a:t>
            </a:r>
          </a:p>
          <a:p>
            <a:r>
              <a:rPr lang="pt-BR" altLang="pt-BR" u="sng"/>
              <a:t>Não</a:t>
            </a:r>
            <a:r>
              <a:rPr lang="pt-BR" altLang="pt-BR"/>
              <a:t> se sedimentam sob ação da gravidade, nem de centrífugas;</a:t>
            </a:r>
          </a:p>
          <a:p>
            <a:r>
              <a:rPr lang="pt-BR" altLang="pt-BR" u="sng"/>
              <a:t>Não</a:t>
            </a:r>
            <a:r>
              <a:rPr lang="pt-BR" altLang="pt-BR"/>
              <a:t> são retidos por filtros;</a:t>
            </a:r>
          </a:p>
          <a:p>
            <a:r>
              <a:rPr lang="pt-BR" altLang="pt-BR" u="sng"/>
              <a:t>Não</a:t>
            </a:r>
            <a:r>
              <a:rPr lang="pt-BR" altLang="pt-BR"/>
              <a:t> são visíveis ao microscópio.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7150" y="274638"/>
            <a:ext cx="39497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4000">
                <a:latin typeface="Chiller" pitchFamily="82" charset="0"/>
              </a:rPr>
              <a:t>COLÓIDES</a:t>
            </a:r>
            <a:r>
              <a:rPr lang="pt-BR" altLang="pt-BR"/>
              <a:t>- As partículas da fase dispersa:</a:t>
            </a:r>
          </a:p>
          <a:p>
            <a:pPr>
              <a:lnSpc>
                <a:spcPct val="90000"/>
              </a:lnSpc>
            </a:pPr>
            <a:r>
              <a:rPr lang="pt-BR" altLang="pt-BR"/>
              <a:t>Não se sedimentam sob ação da gravidade, nem de centrífugas comuns, mas </a:t>
            </a:r>
            <a:r>
              <a:rPr lang="pt-BR" altLang="pt-BR" u="sng"/>
              <a:t>sedimentam-se com uso de ultracentrífugas</a:t>
            </a:r>
            <a:r>
              <a:rPr lang="pt-BR" altLang="pt-BR"/>
              <a:t>;</a:t>
            </a:r>
          </a:p>
          <a:p>
            <a:pPr>
              <a:lnSpc>
                <a:spcPct val="90000"/>
              </a:lnSpc>
            </a:pPr>
            <a:r>
              <a:rPr lang="pt-BR" altLang="pt-BR"/>
              <a:t>Não são retidos por filtros comum, </a:t>
            </a:r>
            <a:r>
              <a:rPr lang="pt-BR" altLang="pt-BR" u="sng"/>
              <a:t>apenas por ultrafiltros</a:t>
            </a:r>
            <a:r>
              <a:rPr lang="pt-BR" altLang="pt-BR"/>
              <a:t>;</a:t>
            </a:r>
          </a:p>
          <a:p>
            <a:pPr>
              <a:lnSpc>
                <a:spcPct val="90000"/>
              </a:lnSpc>
            </a:pPr>
            <a:r>
              <a:rPr lang="pt-BR" altLang="pt-BR"/>
              <a:t>Não são visíveis ao microscópio comum e </a:t>
            </a:r>
            <a:r>
              <a:rPr lang="pt-BR" altLang="pt-BR" u="sng"/>
              <a:t>são visíveis no ultramicroscópio</a:t>
            </a:r>
            <a:r>
              <a:rPr lang="pt-BR" altLang="pt-BR"/>
              <a:t>.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7150" y="274638"/>
            <a:ext cx="39497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sz="4000">
                <a:latin typeface="Chiller" pitchFamily="82" charset="0"/>
              </a:rPr>
              <a:t>SUSPENSÃO</a:t>
            </a:r>
            <a:r>
              <a:rPr lang="pt-BR" altLang="pt-BR"/>
              <a:t>- As partículas da fase dispersa:</a:t>
            </a:r>
          </a:p>
          <a:p>
            <a:r>
              <a:rPr lang="pt-BR" altLang="pt-BR"/>
              <a:t>Sedimentam sob ação da gravidade;</a:t>
            </a:r>
          </a:p>
          <a:p>
            <a:r>
              <a:rPr lang="pt-BR" altLang="pt-BR"/>
              <a:t>São retidos por filtros comuns;</a:t>
            </a:r>
          </a:p>
          <a:p>
            <a:r>
              <a:rPr lang="pt-BR" altLang="pt-BR"/>
              <a:t>São visíveis ao microscópio comum.</a:t>
            </a: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7150" y="274638"/>
            <a:ext cx="39497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1540</Words>
  <Application>Microsoft Office PowerPoint</Application>
  <PresentationFormat>Apresentação na tela (4:3)</PresentationFormat>
  <Paragraphs>315</Paragraphs>
  <Slides>60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60</vt:i4>
      </vt:variant>
    </vt:vector>
  </HeadingPairs>
  <TitlesOfParts>
    <vt:vector size="65" baseType="lpstr">
      <vt:lpstr>Design padrão</vt:lpstr>
      <vt:lpstr>Document</vt:lpstr>
      <vt:lpstr>Foto do Photo Editor</vt:lpstr>
      <vt:lpstr>Equação</vt:lpstr>
      <vt:lpstr>ChemSketch</vt:lpstr>
      <vt:lpstr>Apresentação do PowerPoint</vt:lpstr>
      <vt:lpstr>Definição:</vt:lpstr>
      <vt:lpstr>Vejamos alguns exemplos:</vt:lpstr>
      <vt:lpstr>Apresentação do PowerPoint</vt:lpstr>
      <vt:lpstr>Apresentação do PowerPoint</vt:lpstr>
      <vt:lpstr>Classificação das disperções</vt:lpstr>
      <vt:lpstr>Apresentação do PowerPoint</vt:lpstr>
      <vt:lpstr>Apresentação do PowerPoint</vt:lpstr>
      <vt:lpstr>Apresentação do PowerPoint</vt:lpstr>
      <vt:lpstr>Classificação dos colóides:</vt:lpstr>
      <vt:lpstr>Apresentação do PowerPoint</vt:lpstr>
      <vt:lpstr>Apresentação do PowerPoint</vt:lpstr>
      <vt:lpstr>Apresentação do PowerPoint</vt:lpstr>
      <vt:lpstr>Apresentação do PowerPoint</vt:lpstr>
      <vt:lpstr>Estudo das soluções:</vt:lpstr>
      <vt:lpstr>Apresentação do PowerPoint</vt:lpstr>
      <vt:lpstr>Apresentação do PowerPoint</vt:lpstr>
      <vt:lpstr>Classificação das soluções:</vt:lpstr>
      <vt:lpstr>Apresentação do PowerPoint</vt:lpstr>
      <vt:lpstr>Apresentação do PowerPoint</vt:lpstr>
      <vt:lpstr>Apresentação do PowerPoint</vt:lpstr>
      <vt:lpstr>Solução Saturada</vt:lpstr>
      <vt:lpstr>Solução Supersaturada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Célia Negrão Lanfredi</cp:lastModifiedBy>
  <cp:revision>10</cp:revision>
  <dcterms:created xsi:type="dcterms:W3CDTF">2008-04-21T13:07:44Z</dcterms:created>
  <dcterms:modified xsi:type="dcterms:W3CDTF">2016-11-09T20:34:55Z</dcterms:modified>
</cp:coreProperties>
</file>