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64" r:id="rId4"/>
    <p:sldId id="265" r:id="rId5"/>
    <p:sldId id="281" r:id="rId6"/>
    <p:sldId id="277" r:id="rId7"/>
    <p:sldId id="278" r:id="rId8"/>
    <p:sldId id="279" r:id="rId9"/>
    <p:sldId id="280" r:id="rId10"/>
    <p:sldId id="266" r:id="rId11"/>
    <p:sldId id="257" r:id="rId12"/>
    <p:sldId id="258" r:id="rId13"/>
    <p:sldId id="259" r:id="rId14"/>
    <p:sldId id="261" r:id="rId15"/>
    <p:sldId id="267" r:id="rId16"/>
    <p:sldId id="268" r:id="rId17"/>
    <p:sldId id="273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39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32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23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12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21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66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46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13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70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67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08ABA-E6FC-4C0E-80FA-B2343C5BF57C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803F9-DADB-409A-A192-CFA1A39AAC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83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escola.com/quimica/atomo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escola.com/quimica/tabela-periodica/" TargetMode="External"/><Relationship Id="rId2" Type="http://schemas.openxmlformats.org/officeDocument/2006/relationships/hyperlink" Target="https://www.infoescola.com/quimica/isotopos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s://www.infoescola.com/matematica/medias-aritmetica-geometrica-harmonic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7200" b="1" dirty="0" smtClean="0">
                <a:solidFill>
                  <a:srgbClr val="FF0000"/>
                </a:solidFill>
              </a:rPr>
              <a:t>MOL  e </a:t>
            </a:r>
            <a:br>
              <a:rPr lang="pt-BR" sz="7200" b="1" dirty="0" smtClean="0">
                <a:solidFill>
                  <a:srgbClr val="FF0000"/>
                </a:solidFill>
              </a:rPr>
            </a:br>
            <a:r>
              <a:rPr lang="pt-BR" sz="7200" b="1" dirty="0" smtClean="0">
                <a:solidFill>
                  <a:srgbClr val="FF0000"/>
                </a:solidFill>
              </a:rPr>
              <a:t>Massa Molar</a:t>
            </a:r>
            <a:endParaRPr lang="pt-BR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5884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Exemplos</a:t>
            </a:r>
          </a:p>
          <a:p>
            <a:r>
              <a:rPr lang="pt-BR" sz="2400" dirty="0" smtClean="0"/>
              <a:t>a) Quantos átomos de Na  existem em 0.120 mol de Na? 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R:    1 mol de Na -------------------- 6,02 x 10</a:t>
            </a:r>
            <a:r>
              <a:rPr lang="pt-BR" sz="2400" baseline="30000" dirty="0" smtClean="0">
                <a:solidFill>
                  <a:srgbClr val="FF0000"/>
                </a:solidFill>
              </a:rPr>
              <a:t>23     </a:t>
            </a:r>
            <a:r>
              <a:rPr lang="pt-BR" sz="2400" dirty="0" smtClean="0">
                <a:solidFill>
                  <a:srgbClr val="FF0000"/>
                </a:solidFill>
              </a:rPr>
              <a:t> átomos de Na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        0,120 mol ----------------  x                      x= 7,22 x 10 </a:t>
            </a:r>
            <a:r>
              <a:rPr lang="pt-BR" sz="2400" baseline="30000" dirty="0" smtClean="0">
                <a:solidFill>
                  <a:srgbClr val="FF0000"/>
                </a:solidFill>
              </a:rPr>
              <a:t>22</a:t>
            </a:r>
          </a:p>
          <a:p>
            <a:endParaRPr lang="pt-BR" sz="2400" dirty="0" smtClean="0"/>
          </a:p>
          <a:p>
            <a:r>
              <a:rPr lang="pt-BR" sz="2400" dirty="0" smtClean="0"/>
              <a:t>•Quantos mols de K são 1,25 x 10</a:t>
            </a:r>
            <a:r>
              <a:rPr lang="pt-BR" sz="2400" baseline="30000" dirty="0" smtClean="0"/>
              <a:t>21   </a:t>
            </a:r>
            <a:r>
              <a:rPr lang="pt-BR" sz="2400" dirty="0" smtClean="0"/>
              <a:t>átomos  de K?</a:t>
            </a:r>
          </a:p>
          <a:p>
            <a:endParaRPr lang="pt-BR" sz="2400" dirty="0" smtClean="0"/>
          </a:p>
          <a:p>
            <a:r>
              <a:rPr lang="pt-BR" sz="2400" dirty="0" smtClean="0"/>
              <a:t>R: </a:t>
            </a:r>
            <a:r>
              <a:rPr lang="pt-BR" sz="2400" dirty="0" smtClean="0">
                <a:solidFill>
                  <a:srgbClr val="FF0000"/>
                </a:solidFill>
              </a:rPr>
              <a:t>1 mol de K ------------------------ 6,02 x 10</a:t>
            </a:r>
            <a:r>
              <a:rPr lang="pt-BR" sz="2400" baseline="30000" dirty="0" smtClean="0">
                <a:solidFill>
                  <a:srgbClr val="FF0000"/>
                </a:solidFill>
              </a:rPr>
              <a:t>23     </a:t>
            </a:r>
            <a:r>
              <a:rPr lang="pt-BR" sz="2400" dirty="0" smtClean="0">
                <a:solidFill>
                  <a:srgbClr val="FF0000"/>
                </a:solidFill>
              </a:rPr>
              <a:t> átomos de K</a:t>
            </a:r>
          </a:p>
          <a:p>
            <a:r>
              <a:rPr lang="pt-BR" sz="2400" dirty="0" smtClean="0"/>
              <a:t>         </a:t>
            </a:r>
            <a:r>
              <a:rPr lang="pt-BR" sz="2400" dirty="0" smtClean="0">
                <a:solidFill>
                  <a:srgbClr val="FF0000"/>
                </a:solidFill>
              </a:rPr>
              <a:t>X-----------------------------------1,25 x 10</a:t>
            </a:r>
            <a:r>
              <a:rPr lang="pt-BR" sz="2400" baseline="30000" dirty="0" smtClean="0">
                <a:solidFill>
                  <a:srgbClr val="FF0000"/>
                </a:solidFill>
              </a:rPr>
              <a:t>21    </a:t>
            </a:r>
            <a:r>
              <a:rPr lang="pt-BR" sz="2400" dirty="0" smtClean="0">
                <a:solidFill>
                  <a:srgbClr val="FF0000"/>
                </a:solidFill>
              </a:rPr>
              <a:t>átomos de K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X=  2,08 x 10</a:t>
            </a:r>
            <a:r>
              <a:rPr lang="pt-BR" sz="2400" baseline="30000" dirty="0" smtClean="0">
                <a:solidFill>
                  <a:srgbClr val="FF0000"/>
                </a:solidFill>
              </a:rPr>
              <a:t>-3</a:t>
            </a:r>
          </a:p>
          <a:p>
            <a:endParaRPr lang="pt-BR" sz="2400" dirty="0" smtClean="0"/>
          </a:p>
          <a:p>
            <a:r>
              <a:rPr lang="pt-BR" sz="2400" dirty="0" smtClean="0"/>
              <a:t>• Quantos gramas pesam 12,04 x 10</a:t>
            </a:r>
            <a:r>
              <a:rPr lang="pt-BR" sz="2400" baseline="30000" dirty="0" smtClean="0"/>
              <a:t>24 </a:t>
            </a:r>
            <a:r>
              <a:rPr lang="pt-BR" sz="2400" dirty="0" smtClean="0"/>
              <a:t>átomos de flúor? (peso atômico F = 19,0)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   (1 mol de F )    6,02 x 10</a:t>
            </a:r>
            <a:r>
              <a:rPr lang="pt-BR" sz="2400" baseline="30000" dirty="0" smtClean="0">
                <a:solidFill>
                  <a:srgbClr val="FF0000"/>
                </a:solidFill>
              </a:rPr>
              <a:t>23     </a:t>
            </a:r>
            <a:r>
              <a:rPr lang="pt-BR" sz="2400" dirty="0" smtClean="0">
                <a:solidFill>
                  <a:srgbClr val="FF0000"/>
                </a:solidFill>
              </a:rPr>
              <a:t> átomos de F pesam ------------- 19 g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                           12,04 x 10</a:t>
            </a:r>
            <a:r>
              <a:rPr lang="pt-BR" sz="2400" baseline="30000" dirty="0" smtClean="0">
                <a:solidFill>
                  <a:srgbClr val="FF0000"/>
                </a:solidFill>
              </a:rPr>
              <a:t>24   </a:t>
            </a:r>
            <a:r>
              <a:rPr lang="pt-BR" sz="2400" dirty="0" smtClean="0">
                <a:solidFill>
                  <a:srgbClr val="FF0000"/>
                </a:solidFill>
              </a:rPr>
              <a:t>átomos de F  pesam ------------------x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	X= 380 g</a:t>
            </a:r>
          </a:p>
        </p:txBody>
      </p:sp>
    </p:spTree>
    <p:extLst>
      <p:ext uri="{BB962C8B-B14F-4D97-AF65-F5344CB8AC3E}">
        <p14:creationId xmlns:p14="http://schemas.microsoft.com/office/powerpoint/2010/main" val="4266380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64488" cy="574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707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712000" cy="48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058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66" y="188640"/>
            <a:ext cx="9148365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85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36496" cy="590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370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36712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Massa </a:t>
            </a:r>
            <a:r>
              <a:rPr lang="pt-BR" sz="2400" b="1" dirty="0" smtClean="0">
                <a:solidFill>
                  <a:srgbClr val="FF0000"/>
                </a:solidFill>
              </a:rPr>
              <a:t>Molar</a:t>
            </a:r>
          </a:p>
          <a:p>
            <a:r>
              <a:rPr lang="pt-BR" sz="2400" dirty="0"/>
              <a:t> </a:t>
            </a:r>
            <a:endParaRPr lang="pt-BR" sz="2400" dirty="0" smtClean="0"/>
          </a:p>
          <a:p>
            <a:r>
              <a:rPr lang="pt-BR" sz="2400" dirty="0" smtClean="0"/>
              <a:t>A massa de qualquer substância expressa em gramas é </a:t>
            </a:r>
            <a:r>
              <a:rPr lang="pt-BR" sz="2400" dirty="0"/>
              <a:t>a </a:t>
            </a:r>
            <a:r>
              <a:rPr lang="pt-BR" sz="2400" dirty="0" smtClean="0"/>
              <a:t>massa molar (MM</a:t>
            </a:r>
            <a:r>
              <a:rPr lang="pt-BR" sz="2400" dirty="0"/>
              <a:t>) da substância</a:t>
            </a:r>
            <a:r>
              <a:rPr lang="pt-BR" sz="2400" dirty="0" smtClean="0"/>
              <a:t>.</a:t>
            </a:r>
          </a:p>
          <a:p>
            <a:endParaRPr lang="pt-BR" sz="2400" dirty="0"/>
          </a:p>
          <a:p>
            <a:r>
              <a:rPr lang="pt-BR" sz="2400" dirty="0" smtClean="0"/>
              <a:t>A massa atômica do </a:t>
            </a:r>
            <a:r>
              <a:rPr lang="pt-BR" sz="2400" dirty="0"/>
              <a:t>Fe é 55,85 </a:t>
            </a:r>
            <a:r>
              <a:rPr lang="pt-BR" sz="2400" dirty="0" smtClean="0"/>
              <a:t>u.</a:t>
            </a:r>
          </a:p>
          <a:p>
            <a:endParaRPr lang="pt-BR" sz="2400" dirty="0" smtClean="0"/>
          </a:p>
          <a:p>
            <a:r>
              <a:rPr lang="pt-BR" sz="2400" dirty="0" smtClean="0"/>
              <a:t>Portanto</a:t>
            </a:r>
            <a:r>
              <a:rPr lang="pt-BR" sz="2400" dirty="0"/>
              <a:t>, a </a:t>
            </a:r>
            <a:r>
              <a:rPr lang="pt-BR" sz="2400" dirty="0" smtClean="0"/>
              <a:t>massa molar </a:t>
            </a:r>
            <a:r>
              <a:rPr lang="pt-BR" sz="2400" dirty="0"/>
              <a:t>do Fe é 55,85 g/mol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Na </a:t>
            </a:r>
            <a:r>
              <a:rPr lang="pt-BR" sz="2400" dirty="0"/>
              <a:t>natureza, o </a:t>
            </a:r>
            <a:r>
              <a:rPr lang="pt-BR" sz="2400" dirty="0" smtClean="0"/>
              <a:t>oxigênio é </a:t>
            </a:r>
            <a:r>
              <a:rPr lang="pt-BR" sz="2400" dirty="0"/>
              <a:t>um </a:t>
            </a:r>
            <a:r>
              <a:rPr lang="pt-BR" sz="2400" dirty="0" smtClean="0"/>
              <a:t>composto diatômico</a:t>
            </a:r>
            <a:r>
              <a:rPr lang="pt-BR" sz="2400" dirty="0"/>
              <a:t>, O</a:t>
            </a:r>
            <a:r>
              <a:rPr lang="pt-BR" sz="2400" baseline="-25000" dirty="0"/>
              <a:t>2</a:t>
            </a:r>
            <a:r>
              <a:rPr lang="pt-BR" sz="2400" dirty="0"/>
              <a:t>. 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/>
              <a:t> </a:t>
            </a:r>
            <a:r>
              <a:rPr lang="pt-BR" sz="2400" dirty="0" smtClean="0"/>
              <a:t>A massa molar </a:t>
            </a:r>
            <a:r>
              <a:rPr lang="pt-BR" sz="2400" dirty="0"/>
              <a:t>do </a:t>
            </a:r>
            <a:r>
              <a:rPr lang="pt-BR" sz="2400" dirty="0" smtClean="0"/>
              <a:t>gás oxigênio é </a:t>
            </a:r>
            <a:r>
              <a:rPr lang="pt-BR" sz="2400" dirty="0"/>
              <a:t>2 </a:t>
            </a:r>
            <a:r>
              <a:rPr lang="pt-BR" sz="2400" dirty="0" smtClean="0"/>
              <a:t>vezes a massa molar </a:t>
            </a:r>
            <a:r>
              <a:rPr lang="pt-BR" sz="2400" dirty="0"/>
              <a:t>do </a:t>
            </a:r>
            <a:r>
              <a:rPr lang="pt-BR" sz="2400" dirty="0" smtClean="0"/>
              <a:t>átomo de </a:t>
            </a:r>
            <a:r>
              <a:rPr lang="pt-BR" sz="2400" dirty="0"/>
              <a:t>oxigênio(16,00 g): 32,00 g/mol</a:t>
            </a:r>
            <a:r>
              <a:rPr lang="pt-BR" sz="2400" dirty="0" smtClean="0"/>
              <a:t>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79809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6167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 smtClean="0"/>
          </a:p>
          <a:p>
            <a:pPr algn="ctr"/>
            <a:r>
              <a:rPr lang="pt-BR" sz="3600" dirty="0" smtClean="0">
                <a:solidFill>
                  <a:srgbClr val="FF0000"/>
                </a:solidFill>
              </a:rPr>
              <a:t>Calculando </a:t>
            </a:r>
            <a:r>
              <a:rPr lang="pt-BR" sz="3600" dirty="0">
                <a:solidFill>
                  <a:srgbClr val="FF0000"/>
                </a:solidFill>
              </a:rPr>
              <a:t>a Massa </a:t>
            </a:r>
            <a:r>
              <a:rPr lang="pt-BR" sz="3600" dirty="0" smtClean="0">
                <a:solidFill>
                  <a:srgbClr val="FF0000"/>
                </a:solidFill>
              </a:rPr>
              <a:t>Molar</a:t>
            </a:r>
          </a:p>
          <a:p>
            <a:endParaRPr lang="pt-BR" sz="2400" dirty="0" smtClean="0"/>
          </a:p>
          <a:p>
            <a:r>
              <a:rPr lang="pt-BR" sz="2400" dirty="0" smtClean="0"/>
              <a:t>A massa molar </a:t>
            </a:r>
            <a:r>
              <a:rPr lang="pt-BR" sz="2400" dirty="0"/>
              <a:t>de </a:t>
            </a:r>
            <a:r>
              <a:rPr lang="pt-BR" sz="2400" dirty="0" smtClean="0"/>
              <a:t>uma substância é </a:t>
            </a:r>
            <a:r>
              <a:rPr lang="pt-BR" sz="2400" dirty="0"/>
              <a:t>a soma das </a:t>
            </a:r>
            <a:r>
              <a:rPr lang="pt-BR" sz="2400" dirty="0" smtClean="0"/>
              <a:t>massas molares de cada um </a:t>
            </a:r>
            <a:r>
              <a:rPr lang="pt-BR" sz="2400" dirty="0"/>
              <a:t>dos </a:t>
            </a:r>
            <a:r>
              <a:rPr lang="pt-BR" sz="2400" dirty="0" smtClean="0"/>
              <a:t>seus elementos. </a:t>
            </a:r>
          </a:p>
          <a:p>
            <a:r>
              <a:rPr lang="pt-BR" sz="2400" dirty="0" smtClean="0"/>
              <a:t>Qual a massa molar </a:t>
            </a:r>
            <a:r>
              <a:rPr lang="pt-BR" sz="2400" dirty="0"/>
              <a:t>do </a:t>
            </a:r>
            <a:r>
              <a:rPr lang="pt-BR" sz="2400" dirty="0" smtClean="0"/>
              <a:t>nitrato de </a:t>
            </a:r>
            <a:r>
              <a:rPr lang="pt-BR" sz="2400" dirty="0"/>
              <a:t>magnésio: Mg(NO</a:t>
            </a:r>
            <a:r>
              <a:rPr lang="pt-BR" sz="2400" baseline="-25000" dirty="0"/>
              <a:t>3</a:t>
            </a:r>
            <a:r>
              <a:rPr lang="pt-BR" sz="2400" dirty="0"/>
              <a:t>)</a:t>
            </a:r>
            <a:r>
              <a:rPr lang="pt-BR" sz="2400" baseline="-25000" dirty="0"/>
              <a:t>2</a:t>
            </a:r>
            <a:r>
              <a:rPr lang="pt-BR" sz="2400" dirty="0" smtClean="0"/>
              <a:t>?</a:t>
            </a:r>
          </a:p>
          <a:p>
            <a:endParaRPr lang="pt-BR" sz="2400" dirty="0"/>
          </a:p>
          <a:p>
            <a:r>
              <a:rPr lang="pt-BR" sz="2400" dirty="0" smtClean="0"/>
              <a:t>A </a:t>
            </a:r>
            <a:r>
              <a:rPr lang="pt-BR" sz="2400" dirty="0"/>
              <a:t>soma das </a:t>
            </a:r>
            <a:r>
              <a:rPr lang="pt-BR" sz="2400" dirty="0" smtClean="0"/>
              <a:t>massas atômicas é:</a:t>
            </a:r>
          </a:p>
          <a:p>
            <a:r>
              <a:rPr lang="pt-BR" sz="2400" dirty="0" smtClean="0"/>
              <a:t>24,31 </a:t>
            </a:r>
            <a:r>
              <a:rPr lang="pt-BR" sz="2400" dirty="0"/>
              <a:t>+ </a:t>
            </a:r>
            <a:r>
              <a:rPr lang="pt-BR" sz="2400" dirty="0" smtClean="0"/>
              <a:t>2x(14,01 </a:t>
            </a:r>
            <a:r>
              <a:rPr lang="pt-BR" sz="2400" dirty="0"/>
              <a:t>+ </a:t>
            </a:r>
            <a:r>
              <a:rPr lang="pt-BR" sz="2400" dirty="0" smtClean="0"/>
              <a:t>16,00 </a:t>
            </a:r>
            <a:r>
              <a:rPr lang="pt-BR" sz="2400" dirty="0"/>
              <a:t>+ </a:t>
            </a:r>
            <a:r>
              <a:rPr lang="pt-BR" sz="2400" dirty="0" smtClean="0"/>
              <a:t>16,00 </a:t>
            </a:r>
            <a:r>
              <a:rPr lang="pt-BR" sz="2400" dirty="0"/>
              <a:t>+ </a:t>
            </a:r>
            <a:r>
              <a:rPr lang="pt-BR" sz="2400" dirty="0" smtClean="0"/>
              <a:t>16,00</a:t>
            </a:r>
            <a:r>
              <a:rPr lang="pt-BR" sz="2400" dirty="0"/>
              <a:t>) </a:t>
            </a:r>
            <a:r>
              <a:rPr lang="pt-BR" sz="2400" dirty="0" smtClean="0"/>
              <a:t>= 24,31 </a:t>
            </a:r>
            <a:r>
              <a:rPr lang="pt-BR" sz="2400" dirty="0"/>
              <a:t>+ </a:t>
            </a:r>
            <a:r>
              <a:rPr lang="pt-BR" sz="2400" dirty="0" smtClean="0"/>
              <a:t>2(62,01</a:t>
            </a:r>
            <a:r>
              <a:rPr lang="pt-BR" sz="2400" dirty="0"/>
              <a:t>) = </a:t>
            </a:r>
            <a:r>
              <a:rPr lang="pt-BR" sz="2400" dirty="0" smtClean="0"/>
              <a:t>148,33 u</a:t>
            </a:r>
          </a:p>
          <a:p>
            <a:endParaRPr lang="pt-BR" sz="2400" dirty="0" smtClean="0"/>
          </a:p>
          <a:p>
            <a:r>
              <a:rPr lang="pt-BR" sz="2400" dirty="0" smtClean="0"/>
              <a:t>A massa molar </a:t>
            </a:r>
            <a:r>
              <a:rPr lang="pt-BR" sz="2400" dirty="0"/>
              <a:t>do </a:t>
            </a:r>
            <a:r>
              <a:rPr lang="pt-BR" sz="2400" dirty="0" smtClean="0"/>
              <a:t>Mg(NO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)</a:t>
            </a:r>
            <a:r>
              <a:rPr lang="pt-BR" sz="2400" baseline="-25000" dirty="0" smtClean="0"/>
              <a:t>2  </a:t>
            </a:r>
            <a:r>
              <a:rPr lang="pt-BR" sz="2400" dirty="0" smtClean="0"/>
              <a:t>é 148,33 </a:t>
            </a:r>
            <a:r>
              <a:rPr lang="pt-BR" sz="2400" dirty="0"/>
              <a:t>g/mol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Se fossem 3 mols de Mg(NO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)</a:t>
            </a:r>
            <a:r>
              <a:rPr lang="pt-BR" sz="2400" baseline="-25000" dirty="0" smtClean="0"/>
              <a:t>2  </a:t>
            </a:r>
            <a:r>
              <a:rPr lang="pt-BR" sz="2400" dirty="0" smtClean="0"/>
              <a:t>bastaria multiplicar por 3:  444,99g</a:t>
            </a:r>
          </a:p>
          <a:p>
            <a:endParaRPr lang="pt-BR" sz="2400" dirty="0" smtClean="0"/>
          </a:p>
          <a:p>
            <a:r>
              <a:rPr lang="pt-BR" sz="2400" dirty="0" smtClean="0"/>
              <a:t>Ou se fosse 0,1 mol: 148,33 x 0,1= 14,83 g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31382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Qual é a massa, em gramas, de </a:t>
            </a:r>
            <a:r>
              <a:rPr lang="pt-BR" sz="2800" dirty="0" smtClean="0">
                <a:solidFill>
                  <a:srgbClr val="FF0000"/>
                </a:solidFill>
              </a:rPr>
              <a:t>uma</a:t>
            </a:r>
            <a:r>
              <a:rPr lang="pt-BR" sz="2800" dirty="0" smtClean="0"/>
              <a:t> molécula de etano (C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H</a:t>
            </a:r>
            <a:r>
              <a:rPr lang="pt-BR" sz="2800" baseline="-25000" dirty="0" smtClean="0"/>
              <a:t>6</a:t>
            </a:r>
            <a:r>
              <a:rPr lang="pt-BR" sz="2800" dirty="0" smtClean="0"/>
              <a:t>):</a:t>
            </a:r>
          </a:p>
          <a:p>
            <a:endParaRPr lang="pt-BR" sz="2800" dirty="0" smtClean="0"/>
          </a:p>
          <a:p>
            <a:r>
              <a:rPr lang="pt-BR" sz="2800" dirty="0" smtClean="0"/>
              <a:t>a) 18 g.</a:t>
            </a:r>
          </a:p>
          <a:p>
            <a:r>
              <a:rPr lang="pt-BR" sz="2800" dirty="0" smtClean="0"/>
              <a:t>b) 30 g.</a:t>
            </a:r>
          </a:p>
          <a:p>
            <a:r>
              <a:rPr lang="pt-BR" sz="2800" dirty="0" smtClean="0"/>
              <a:t>c) 6,0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d) 5,0 . 10</a:t>
            </a:r>
            <a:r>
              <a:rPr lang="pt-BR" sz="2800" baseline="30000" dirty="0" smtClean="0"/>
              <a:t>-23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e) 0,2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                                                                     </a:t>
            </a:r>
            <a:r>
              <a:rPr lang="pt-BR" sz="2800" baseline="30000" dirty="0"/>
              <a:t>Veja  a resolução a seguir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43775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Alternativa</a:t>
            </a:r>
            <a:r>
              <a:rPr lang="pt-BR" sz="2800" dirty="0" smtClean="0">
                <a:effectLst/>
              </a:rPr>
              <a:t> “d”.</a:t>
            </a:r>
            <a:endParaRPr lang="pt-BR" sz="2800" dirty="0" smtClean="0"/>
          </a:p>
          <a:p>
            <a:pPr marL="457200" indent="-457200">
              <a:buFont typeface="Arial" charset="0"/>
              <a:buChar char="•"/>
            </a:pPr>
            <a:r>
              <a:rPr lang="pt-BR" sz="2800" dirty="0" smtClean="0"/>
              <a:t>Calculando a massa molecular:</a:t>
            </a:r>
          </a:p>
          <a:p>
            <a:endParaRPr lang="pt-BR" sz="1600" dirty="0" smtClean="0"/>
          </a:p>
          <a:p>
            <a:r>
              <a:rPr lang="pt-BR" sz="2800" dirty="0" smtClean="0"/>
              <a:t>C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H</a:t>
            </a:r>
            <a:r>
              <a:rPr lang="pt-BR" sz="2800" baseline="-25000" dirty="0" smtClean="0"/>
              <a:t>6 </a:t>
            </a:r>
            <a:r>
              <a:rPr lang="pt-BR" sz="2800" dirty="0" smtClean="0"/>
              <a:t>= 2 . 12 + 6 . 1 = 24 + 6 = 30 u</a:t>
            </a:r>
          </a:p>
          <a:p>
            <a:endParaRPr lang="pt-BR" sz="2000" dirty="0" smtClean="0"/>
          </a:p>
          <a:p>
            <a:r>
              <a:rPr lang="pt-BR" sz="2800" dirty="0" smtClean="0"/>
              <a:t>Logo, a massa molar é igual a 30 g/mol. </a:t>
            </a:r>
          </a:p>
          <a:p>
            <a:endParaRPr lang="pt-BR" sz="2000" dirty="0"/>
          </a:p>
          <a:p>
            <a:r>
              <a:rPr lang="pt-BR" sz="2800" dirty="0" smtClean="0"/>
              <a:t>Se 1 mol tem 6,0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 moléculas, podemos fazer a seguinte relação:</a:t>
            </a:r>
          </a:p>
          <a:p>
            <a:endParaRPr lang="pt-BR" sz="2800" dirty="0" smtClean="0"/>
          </a:p>
          <a:p>
            <a:r>
              <a:rPr lang="pt-BR" sz="2800" dirty="0" smtClean="0"/>
              <a:t>30 g --- 6,0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 moléculas</a:t>
            </a:r>
          </a:p>
          <a:p>
            <a:r>
              <a:rPr lang="pt-BR" sz="2800" dirty="0" smtClean="0"/>
              <a:t>    m ------ 1 molécula</a:t>
            </a:r>
          </a:p>
          <a:p>
            <a:endParaRPr lang="pt-BR" sz="2000" dirty="0" smtClean="0"/>
          </a:p>
          <a:p>
            <a:r>
              <a:rPr lang="pt-BR" sz="2800" dirty="0" smtClean="0"/>
              <a:t>m =</a:t>
            </a:r>
            <a:r>
              <a:rPr lang="pt-BR" sz="2800" u="sng" dirty="0" smtClean="0"/>
              <a:t>__30_____ </a:t>
            </a:r>
            <a:r>
              <a:rPr lang="pt-BR" sz="2800" dirty="0" smtClean="0"/>
              <a:t> = 5 . 10</a:t>
            </a:r>
            <a:r>
              <a:rPr lang="pt-BR" sz="2800" baseline="30000" dirty="0" smtClean="0"/>
              <a:t>-23</a:t>
            </a:r>
            <a:r>
              <a:rPr lang="pt-BR" sz="2800" dirty="0" smtClean="0"/>
              <a:t> g</a:t>
            </a:r>
            <a:br>
              <a:rPr lang="pt-BR" sz="2800" dirty="0" smtClean="0"/>
            </a:br>
            <a:r>
              <a:rPr lang="pt-BR" sz="2800" dirty="0" smtClean="0"/>
              <a:t>          </a:t>
            </a:r>
            <a:r>
              <a:rPr lang="pt-BR" sz="2800" dirty="0" smtClean="0">
                <a:effectLst/>
              </a:rPr>
              <a:t>6,0 . 10</a:t>
            </a:r>
            <a:r>
              <a:rPr lang="pt-BR" sz="2800" baseline="30000" dirty="0" smtClean="0">
                <a:effectLst/>
              </a:rPr>
              <a:t>23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150629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 descr="{\displaystyle m.a.={\frac {\sum (\mathrm {\%\ de\ ocorr{\hat {e}}ncia} \times {\text{massa atomica}})}{100}}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 useBgFill="1">
        <p:nvSpPr>
          <p:cNvPr id="8" name="Retângulo 7"/>
          <p:cNvSpPr/>
          <p:nvPr/>
        </p:nvSpPr>
        <p:spPr>
          <a:xfrm>
            <a:off x="0" y="14861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Unidade de massa atômica (u)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r>
              <a:rPr lang="pt-BR" sz="2400" dirty="0" smtClean="0"/>
              <a:t>Esta unidade equivale a 1/12 da massa de um </a:t>
            </a:r>
            <a:r>
              <a:rPr lang="pt-BR" sz="2400" dirty="0" smtClean="0">
                <a:hlinkClick r:id="rId2"/>
              </a:rPr>
              <a:t>átomo</a:t>
            </a:r>
            <a:r>
              <a:rPr lang="pt-BR" sz="2400" dirty="0" smtClean="0"/>
              <a:t> de </a:t>
            </a:r>
            <a:r>
              <a:rPr lang="pt-BR" sz="2400" baseline="30000" dirty="0" smtClean="0"/>
              <a:t>12</a:t>
            </a:r>
            <a:r>
              <a:rPr lang="pt-BR" sz="2400" dirty="0" smtClean="0"/>
              <a:t>C. É representada pela letra minúscula </a:t>
            </a:r>
            <a:r>
              <a:rPr lang="pt-BR" sz="2400" b="1" dirty="0" smtClean="0"/>
              <a:t>u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Massa Atômica</a:t>
            </a:r>
          </a:p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massa atômica (MA) representa o quanto mais pesado que 1/12 de um átomo de carbono-12 um átomo de elemento químico qualquer é.</a:t>
            </a:r>
          </a:p>
          <a:p>
            <a:endParaRPr lang="pt-BR" sz="2400" dirty="0" smtClean="0"/>
          </a:p>
          <a:p>
            <a:r>
              <a:rPr lang="pt-BR" sz="2400" dirty="0" smtClean="0"/>
              <a:t>Por exemplo, o Oxigênio tem massa atômica de 16u , pois é mais pesado 16 vezes em relação à 1 parte de 12 de um átomo de carbono-12.</a:t>
            </a:r>
          </a:p>
          <a:p>
            <a:endParaRPr lang="pt-BR" sz="2400" dirty="0" smtClean="0"/>
          </a:p>
          <a:p>
            <a:r>
              <a:rPr lang="pt-BR" sz="2400" dirty="0" smtClean="0"/>
              <a:t>O átomo de Hélio possui 4u , ou seja, sua massa é o equivalente à 1/3 da massa de um átomo de </a:t>
            </a:r>
            <a:r>
              <a:rPr lang="pt-BR" sz="2400" baseline="30000" dirty="0" smtClean="0"/>
              <a:t>12</a:t>
            </a:r>
            <a:r>
              <a:rPr lang="pt-BR" sz="2400" dirty="0" smtClean="0"/>
              <a:t>C.</a:t>
            </a:r>
          </a:p>
          <a:p>
            <a:r>
              <a:rPr lang="pt-BR" sz="2400" b="1" dirty="0" err="1" smtClean="0"/>
              <a:t>Obs</a:t>
            </a:r>
            <a:r>
              <a:rPr lang="pt-BR" sz="2400" b="1" dirty="0" smtClean="0"/>
              <a:t>: muitas vezes o u da unidade é omitido em tabelas periódicas ou provas de vestibulares.</a:t>
            </a:r>
          </a:p>
        </p:txBody>
      </p:sp>
    </p:spTree>
    <p:extLst>
      <p:ext uri="{BB962C8B-B14F-4D97-AF65-F5344CB8AC3E}">
        <p14:creationId xmlns:p14="http://schemas.microsoft.com/office/powerpoint/2010/main" val="24341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985" y="171042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Massa atômica de um elemento químico</a:t>
            </a:r>
          </a:p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Os elementos químicos podem possuir vários </a:t>
            </a:r>
            <a:r>
              <a:rPr lang="pt-BR" sz="2400" b="1" dirty="0" smtClean="0">
                <a:hlinkClick r:id="rId2"/>
              </a:rPr>
              <a:t>isótopos</a:t>
            </a:r>
            <a:r>
              <a:rPr lang="pt-BR" sz="2400" dirty="0" smtClean="0"/>
              <a:t> (mesmo número atômico porém massa diferente), mas não seria viável representá-los todos na </a:t>
            </a:r>
            <a:r>
              <a:rPr lang="pt-BR" sz="2400" dirty="0" smtClean="0">
                <a:hlinkClick r:id="rId3"/>
              </a:rPr>
              <a:t>tabela periódica</a:t>
            </a:r>
            <a:r>
              <a:rPr lang="pt-BR" sz="2400" dirty="0" smtClean="0"/>
              <a:t>. Por isso, as massas atômicas que vemos nessas tabelas, são </a:t>
            </a:r>
            <a:r>
              <a:rPr lang="pt-BR" sz="2400" b="1" dirty="0" smtClean="0">
                <a:hlinkClick r:id="rId4"/>
              </a:rPr>
              <a:t>médias ponderadas</a:t>
            </a:r>
            <a:r>
              <a:rPr lang="pt-BR" sz="2400" dirty="0" smtClean="0"/>
              <a:t> das massas dos diversos isótopos estáveis existentes no universo que esse elemento químico possui.</a:t>
            </a:r>
          </a:p>
          <a:p>
            <a:r>
              <a:rPr lang="pt-BR" sz="2400" dirty="0" smtClean="0"/>
              <a:t>Por exemplo, o oxigênio possui três isótopos estáveis:</a:t>
            </a:r>
          </a:p>
          <a:p>
            <a:r>
              <a:rPr lang="pt-BR" sz="2400" dirty="0" smtClean="0"/>
              <a:t>- </a:t>
            </a:r>
            <a:r>
              <a:rPr lang="pt-BR" sz="2400" baseline="30000" dirty="0" smtClean="0"/>
              <a:t>16</a:t>
            </a:r>
            <a:r>
              <a:rPr lang="pt-BR" sz="2400" dirty="0" smtClean="0"/>
              <a:t>O - MA = 16u , equivale à 99,7% de todos os átomos de oxigênio do universo</a:t>
            </a:r>
            <a:br>
              <a:rPr lang="pt-BR" sz="2400" dirty="0" smtClean="0"/>
            </a:br>
            <a:r>
              <a:rPr lang="pt-BR" sz="2400" dirty="0" smtClean="0"/>
              <a:t>- </a:t>
            </a:r>
            <a:r>
              <a:rPr lang="pt-BR" sz="2400" baseline="30000" dirty="0" smtClean="0"/>
              <a:t>17</a:t>
            </a:r>
            <a:r>
              <a:rPr lang="pt-BR" sz="2400" dirty="0" smtClean="0"/>
              <a:t>O - MA = 17u , são apenas 0,03% dos átomos de O</a:t>
            </a:r>
            <a:br>
              <a:rPr lang="pt-BR" sz="2400" dirty="0" smtClean="0"/>
            </a:br>
            <a:r>
              <a:rPr lang="pt-BR" sz="2400" dirty="0" smtClean="0"/>
              <a:t>- </a:t>
            </a:r>
            <a:r>
              <a:rPr lang="pt-BR" sz="2400" baseline="30000" dirty="0" smtClean="0"/>
              <a:t>18</a:t>
            </a:r>
            <a:r>
              <a:rPr lang="pt-BR" sz="2400" dirty="0" smtClean="0"/>
              <a:t>O - MA = 18u , abundância de 0,2%</a:t>
            </a:r>
          </a:p>
          <a:p>
            <a:r>
              <a:rPr lang="pt-BR" sz="2400" dirty="0" smtClean="0"/>
              <a:t>Fazendo a média ponderada:</a:t>
            </a:r>
            <a:endParaRPr lang="pt-BR" sz="2400" dirty="0"/>
          </a:p>
        </p:txBody>
      </p:sp>
      <p:sp>
        <p:nvSpPr>
          <p:cNvPr id="3" name="AutoShape 2" descr="https://www.infoescola.com/wp-content/uploads/2009/08/mediapondera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33" y="5434021"/>
            <a:ext cx="6552000" cy="9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0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32656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solidFill>
                  <a:srgbClr val="FF0000"/>
                </a:solidFill>
              </a:rPr>
              <a:t>Número de </a:t>
            </a:r>
            <a:r>
              <a:rPr lang="pt-BR" sz="2800" dirty="0" smtClean="0">
                <a:solidFill>
                  <a:srgbClr val="FF0000"/>
                </a:solidFill>
              </a:rPr>
              <a:t>Avogadro</a:t>
            </a:r>
          </a:p>
          <a:p>
            <a:endParaRPr lang="pt-BR" dirty="0"/>
          </a:p>
          <a:p>
            <a:r>
              <a:rPr lang="pt-BR" sz="2200" dirty="0" smtClean="0"/>
              <a:t>Número de </a:t>
            </a:r>
            <a:r>
              <a:rPr lang="pt-BR" sz="2200" dirty="0"/>
              <a:t>Avogadro(N) é o </a:t>
            </a:r>
            <a:r>
              <a:rPr lang="pt-BR" sz="2200" dirty="0" smtClean="0"/>
              <a:t>número de átomos em 12,01 gramas de </a:t>
            </a:r>
            <a:r>
              <a:rPr lang="pt-BR" sz="2200" dirty="0"/>
              <a:t>carbono</a:t>
            </a:r>
            <a:r>
              <a:rPr lang="pt-BR" sz="2200" dirty="0" smtClean="0"/>
              <a:t>.</a:t>
            </a:r>
          </a:p>
          <a:p>
            <a:endParaRPr lang="pt-BR" sz="2200" dirty="0"/>
          </a:p>
          <a:p>
            <a:r>
              <a:rPr lang="pt-BR" sz="2200" dirty="0" smtClean="0"/>
              <a:t>Valor </a:t>
            </a:r>
            <a:r>
              <a:rPr lang="pt-BR" sz="2200" dirty="0"/>
              <a:t>numérico: 6,022 </a:t>
            </a:r>
            <a:r>
              <a:rPr lang="pt-BR" sz="2200" dirty="0" smtClean="0"/>
              <a:t>x10</a:t>
            </a:r>
            <a:r>
              <a:rPr lang="pt-BR" sz="2200" baseline="30000" dirty="0" smtClean="0"/>
              <a:t>23.</a:t>
            </a:r>
          </a:p>
          <a:p>
            <a:r>
              <a:rPr lang="pt-BR" sz="2200" dirty="0" smtClean="0"/>
              <a:t>Portanto</a:t>
            </a:r>
            <a:r>
              <a:rPr lang="pt-BR" sz="2200" dirty="0"/>
              <a:t>, 2,01 g de </a:t>
            </a:r>
            <a:r>
              <a:rPr lang="pt-BR" sz="2200" dirty="0" smtClean="0"/>
              <a:t>carbono contem 6,02 x10</a:t>
            </a:r>
            <a:r>
              <a:rPr lang="pt-BR" sz="2200" baseline="30000" dirty="0" smtClean="0"/>
              <a:t>23   </a:t>
            </a:r>
            <a:r>
              <a:rPr lang="pt-BR" sz="2200" dirty="0" smtClean="0"/>
              <a:t>átomos de </a:t>
            </a:r>
            <a:r>
              <a:rPr lang="pt-BR" sz="2200" dirty="0"/>
              <a:t>carbono</a:t>
            </a:r>
            <a:r>
              <a:rPr lang="pt-BR" sz="2200" dirty="0" smtClean="0"/>
              <a:t>.</a:t>
            </a:r>
          </a:p>
          <a:p>
            <a:endParaRPr lang="pt-BR" sz="2200" dirty="0"/>
          </a:p>
          <a:p>
            <a:r>
              <a:rPr lang="pt-BR" sz="2200" dirty="0" smtClean="0"/>
              <a:t>O </a:t>
            </a:r>
            <a:r>
              <a:rPr lang="pt-BR" sz="2200" dirty="0"/>
              <a:t>mol(mol) é </a:t>
            </a:r>
            <a:r>
              <a:rPr lang="pt-BR" sz="2200" dirty="0" smtClean="0"/>
              <a:t>uma unidade de medida para uma quantidade de uma substância química.</a:t>
            </a:r>
          </a:p>
          <a:p>
            <a:endParaRPr lang="pt-BR" sz="2200" dirty="0"/>
          </a:p>
          <a:p>
            <a:r>
              <a:rPr lang="pt-BR" sz="2200" dirty="0" smtClean="0"/>
              <a:t>Um mol contem o número de </a:t>
            </a:r>
            <a:r>
              <a:rPr lang="pt-BR" sz="2200" dirty="0"/>
              <a:t>Avogadro de partículas: </a:t>
            </a:r>
            <a:r>
              <a:rPr lang="pt-BR" sz="2200" dirty="0" smtClean="0"/>
              <a:t>6,02 x10</a:t>
            </a:r>
            <a:r>
              <a:rPr lang="pt-BR" sz="2200" baseline="30000" dirty="0" smtClean="0"/>
              <a:t>23 </a:t>
            </a:r>
            <a:r>
              <a:rPr lang="pt-BR" sz="2200" dirty="0" smtClean="0"/>
              <a:t>partículas.</a:t>
            </a:r>
          </a:p>
          <a:p>
            <a:endParaRPr lang="pt-BR" sz="2200" dirty="0"/>
          </a:p>
          <a:p>
            <a:r>
              <a:rPr lang="pt-BR" sz="2200" dirty="0" smtClean="0"/>
              <a:t>1 </a:t>
            </a:r>
            <a:r>
              <a:rPr lang="pt-BR" sz="2200" dirty="0"/>
              <a:t>mol= </a:t>
            </a:r>
            <a:r>
              <a:rPr lang="pt-BR" sz="2200" dirty="0" smtClean="0"/>
              <a:t>Número de </a:t>
            </a:r>
            <a:r>
              <a:rPr lang="pt-BR" sz="2200" dirty="0"/>
              <a:t>Avogadro = </a:t>
            </a:r>
            <a:r>
              <a:rPr lang="pt-BR" sz="2200" dirty="0" smtClean="0"/>
              <a:t>6,02 x10</a:t>
            </a:r>
            <a:r>
              <a:rPr lang="pt-BR" sz="2200" baseline="30000" dirty="0" smtClean="0"/>
              <a:t>23 </a:t>
            </a:r>
            <a:r>
              <a:rPr lang="pt-BR" sz="2200" dirty="0" smtClean="0"/>
              <a:t>unidades</a:t>
            </a:r>
          </a:p>
          <a:p>
            <a:endParaRPr lang="pt-BR" sz="2200" dirty="0" smtClean="0"/>
          </a:p>
          <a:p>
            <a:r>
              <a:rPr lang="pt-BR" sz="2200" dirty="0" smtClean="0"/>
              <a:t>Podemos usar essa relação para </a:t>
            </a:r>
            <a:r>
              <a:rPr lang="pt-BR" sz="2200" dirty="0"/>
              <a:t>converter </a:t>
            </a:r>
            <a:r>
              <a:rPr lang="pt-BR" sz="2200" dirty="0" smtClean="0"/>
              <a:t>número de partículas em massa de uma substância (vice-versa</a:t>
            </a:r>
            <a:r>
              <a:rPr lang="pt-BR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962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583264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pt-BR" sz="3200" dirty="0" smtClean="0"/>
              <a:t>-Um átomo de O pesa 16 unidades de massa (u).</a:t>
            </a:r>
            <a:br>
              <a:rPr lang="pt-BR" sz="3200" dirty="0" smtClean="0"/>
            </a:br>
            <a:r>
              <a:rPr lang="pt-BR" sz="3200" dirty="0" smtClean="0"/>
              <a:t>-Um mol de átomos de O pesam 16 g , ou seja, 6,02 x 10 </a:t>
            </a:r>
            <a:r>
              <a:rPr lang="pt-BR" sz="3200" baseline="30000" dirty="0" smtClean="0"/>
              <a:t>23</a:t>
            </a:r>
            <a:r>
              <a:rPr lang="pt-BR" sz="3200" dirty="0" smtClean="0"/>
              <a:t> átomos de O pesam 16 g.</a:t>
            </a:r>
            <a:br>
              <a:rPr lang="pt-BR" sz="3200" dirty="0" smtClean="0"/>
            </a:br>
            <a:r>
              <a:rPr lang="pt-BR" sz="3200" dirty="0" smtClean="0"/>
              <a:t>-1/2 mol de O pesam 8g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200" dirty="0" smtClean="0"/>
              <a:t>- 8 g de O contém 3,01 x 10 </a:t>
            </a:r>
            <a:r>
              <a:rPr lang="pt-BR" sz="3200" baseline="30000" dirty="0"/>
              <a:t>23</a:t>
            </a:r>
            <a:r>
              <a:rPr lang="pt-BR" sz="3200" dirty="0"/>
              <a:t> </a:t>
            </a:r>
            <a:r>
              <a:rPr lang="pt-BR" sz="3200" dirty="0" smtClean="0"/>
              <a:t>átomos desse elemento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9421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764704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EXEMPLOS</a:t>
            </a:r>
          </a:p>
          <a:p>
            <a:r>
              <a:rPr lang="pt-BR" sz="2800" dirty="0" smtClean="0"/>
              <a:t>1-Submetida </a:t>
            </a:r>
            <a:r>
              <a:rPr lang="pt-BR" sz="2800" dirty="0"/>
              <a:t>a um tratamento medico, uma pessoa ingeriu um comprimido contendo 45 mg de acido </a:t>
            </a:r>
            <a:r>
              <a:rPr lang="pt-BR" sz="2800" dirty="0" err="1"/>
              <a:t>acetilsaliciíico</a:t>
            </a:r>
            <a:r>
              <a:rPr lang="pt-BR" sz="2800" dirty="0"/>
              <a:t> (C</a:t>
            </a:r>
            <a:r>
              <a:rPr lang="pt-BR" sz="2800" baseline="-25000" dirty="0"/>
              <a:t>9</a:t>
            </a:r>
            <a:r>
              <a:rPr lang="pt-BR" sz="2800" dirty="0"/>
              <a:t>H</a:t>
            </a:r>
            <a:r>
              <a:rPr lang="pt-BR" sz="2800" baseline="-25000" dirty="0"/>
              <a:t>8</a:t>
            </a:r>
            <a:r>
              <a:rPr lang="pt-BR" sz="2800" dirty="0"/>
              <a:t>O</a:t>
            </a:r>
            <a:r>
              <a:rPr lang="pt-BR" sz="2800" baseline="-25000" dirty="0"/>
              <a:t>4</a:t>
            </a:r>
            <a:r>
              <a:rPr lang="pt-BR" sz="2800" dirty="0"/>
              <a:t>). Considerando a massa molar de C</a:t>
            </a:r>
            <a:r>
              <a:rPr lang="pt-BR" sz="2800" baseline="-25000" dirty="0"/>
              <a:t>9</a:t>
            </a:r>
            <a:r>
              <a:rPr lang="pt-BR" sz="2800" dirty="0"/>
              <a:t>H</a:t>
            </a:r>
            <a:r>
              <a:rPr lang="pt-BR" sz="2800" baseline="-25000" dirty="0"/>
              <a:t>8</a:t>
            </a:r>
            <a:r>
              <a:rPr lang="pt-BR" sz="2800" dirty="0"/>
              <a:t>O</a:t>
            </a:r>
            <a:r>
              <a:rPr lang="pt-BR" sz="2800" baseline="-25000" dirty="0"/>
              <a:t>4</a:t>
            </a:r>
            <a:r>
              <a:rPr lang="pt-BR" sz="2800" dirty="0"/>
              <a:t> 180g/mol e o numero de Avogadro 6,0.10²³ qual o numero de moléculas da substancia ingerida?</a:t>
            </a:r>
          </a:p>
          <a:p>
            <a:endParaRPr lang="pt-BR" sz="2800" dirty="0"/>
          </a:p>
          <a:p>
            <a:r>
              <a:rPr lang="pt-BR" sz="2800" dirty="0"/>
              <a:t>a) 1,5 . 10</a:t>
            </a:r>
            <a:r>
              <a:rPr lang="pt-BR" sz="2800" baseline="30000" dirty="0"/>
              <a:t>20</a:t>
            </a:r>
            <a:endParaRPr lang="pt-BR" sz="2800" dirty="0"/>
          </a:p>
          <a:p>
            <a:r>
              <a:rPr lang="pt-BR" sz="2800" dirty="0"/>
              <a:t>b) 2,4 . 10</a:t>
            </a:r>
            <a:r>
              <a:rPr lang="pt-BR" sz="2800" baseline="30000" dirty="0"/>
              <a:t>23</a:t>
            </a:r>
            <a:endParaRPr lang="pt-BR" sz="2800" dirty="0"/>
          </a:p>
          <a:p>
            <a:r>
              <a:rPr lang="pt-BR" sz="2800" dirty="0"/>
              <a:t>c) 3,4 . 10</a:t>
            </a:r>
            <a:r>
              <a:rPr lang="pt-BR" sz="2800" baseline="30000" dirty="0"/>
              <a:t>23</a:t>
            </a:r>
            <a:endParaRPr lang="pt-BR" sz="2800" dirty="0"/>
          </a:p>
          <a:p>
            <a:r>
              <a:rPr lang="pt-BR" sz="2800" dirty="0"/>
              <a:t>d) 4,5 . 10</a:t>
            </a:r>
            <a:r>
              <a:rPr lang="pt-BR" sz="2800" baseline="30000" dirty="0"/>
              <a:t>20</a:t>
            </a:r>
            <a:endParaRPr lang="pt-BR" sz="2800" dirty="0"/>
          </a:p>
          <a:p>
            <a:r>
              <a:rPr lang="pt-BR" sz="2800" dirty="0"/>
              <a:t>e) 6,0 . </a:t>
            </a:r>
            <a:r>
              <a:rPr lang="pt-BR" sz="2800" dirty="0" smtClean="0"/>
              <a:t>10</a:t>
            </a:r>
            <a:r>
              <a:rPr lang="pt-BR" sz="2800" baseline="30000" dirty="0" smtClean="0"/>
              <a:t>23                                                          Veja  a resolução a seguir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6715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9233" y="1052736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Alternativa </a:t>
            </a:r>
            <a:r>
              <a:rPr lang="pt-BR" sz="2800" dirty="0" smtClean="0">
                <a:effectLst/>
              </a:rPr>
              <a:t>“a”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A massa molar do C</a:t>
            </a:r>
            <a:r>
              <a:rPr lang="pt-BR" sz="2800" baseline="-25000" dirty="0" smtClean="0"/>
              <a:t>9</a:t>
            </a:r>
            <a:r>
              <a:rPr lang="pt-BR" sz="2800" dirty="0" smtClean="0"/>
              <a:t>H</a:t>
            </a:r>
            <a:r>
              <a:rPr lang="pt-BR" sz="2800" baseline="-25000" dirty="0" smtClean="0"/>
              <a:t>8</a:t>
            </a:r>
            <a:r>
              <a:rPr lang="pt-BR" sz="2800" dirty="0" smtClean="0"/>
              <a:t>O</a:t>
            </a:r>
            <a:r>
              <a:rPr lang="pt-BR" sz="2800" baseline="-25000" dirty="0" smtClean="0"/>
              <a:t>4</a:t>
            </a:r>
            <a:r>
              <a:rPr lang="pt-BR" sz="2800" dirty="0" smtClean="0"/>
              <a:t> é 180g/mol, e 1 mol tem 6,0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 moléculas, então:</a:t>
            </a:r>
          </a:p>
          <a:p>
            <a:endParaRPr lang="pt-BR" sz="2800" dirty="0" smtClean="0"/>
          </a:p>
          <a:p>
            <a:r>
              <a:rPr lang="pt-BR" sz="2800" dirty="0" smtClean="0"/>
              <a:t>180 g ----------- 6,0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 moléculas</a:t>
            </a:r>
          </a:p>
          <a:p>
            <a:r>
              <a:rPr lang="pt-BR" sz="2800" dirty="0" smtClean="0"/>
              <a:t>45 . 10</a:t>
            </a:r>
            <a:r>
              <a:rPr lang="pt-BR" sz="2800" baseline="30000" dirty="0" smtClean="0"/>
              <a:t>-3</a:t>
            </a:r>
            <a:r>
              <a:rPr lang="pt-BR" sz="2800" dirty="0" smtClean="0"/>
              <a:t> g------ x</a:t>
            </a:r>
          </a:p>
          <a:p>
            <a:endParaRPr lang="pt-BR" sz="2800" dirty="0" smtClean="0"/>
          </a:p>
          <a:p>
            <a:r>
              <a:rPr lang="pt-BR" sz="2800" dirty="0" smtClean="0"/>
              <a:t>x = </a:t>
            </a:r>
            <a:r>
              <a:rPr lang="pt-BR" sz="2800" u="sng" dirty="0" smtClean="0"/>
              <a:t>45 . 10</a:t>
            </a:r>
            <a:r>
              <a:rPr lang="pt-BR" sz="2800" u="sng" baseline="30000" dirty="0" smtClean="0"/>
              <a:t>-3</a:t>
            </a:r>
            <a:r>
              <a:rPr lang="pt-BR" sz="2800" u="sng" dirty="0" smtClean="0"/>
              <a:t> . 6,0 . 10</a:t>
            </a:r>
            <a:r>
              <a:rPr lang="pt-BR" sz="2800" baseline="30000" dirty="0" smtClean="0"/>
              <a:t>23</a:t>
            </a:r>
            <a:br>
              <a:rPr lang="pt-BR" sz="2800" baseline="30000" dirty="0" smtClean="0"/>
            </a:br>
            <a:r>
              <a:rPr lang="pt-BR" sz="2800" baseline="30000" dirty="0" smtClean="0"/>
              <a:t>                 </a:t>
            </a:r>
            <a:r>
              <a:rPr lang="pt-BR" sz="2800" dirty="0" smtClean="0"/>
              <a:t>180</a:t>
            </a:r>
          </a:p>
          <a:p>
            <a:r>
              <a:rPr lang="pt-BR" sz="2800" dirty="0" smtClean="0"/>
              <a:t>x = </a:t>
            </a:r>
            <a:r>
              <a:rPr lang="pt-BR" sz="2800" u="sng" dirty="0" smtClean="0"/>
              <a:t>270 . 10</a:t>
            </a:r>
            <a:r>
              <a:rPr lang="pt-BR" sz="2800" baseline="30000" dirty="0" smtClean="0"/>
              <a:t>20</a:t>
            </a:r>
            <a:r>
              <a:rPr lang="pt-BR" sz="2800" dirty="0" smtClean="0"/>
              <a:t>  = 1,5 . 10</a:t>
            </a:r>
            <a:r>
              <a:rPr lang="pt-BR" sz="2800" baseline="30000" dirty="0" smtClean="0"/>
              <a:t>20 </a:t>
            </a:r>
            <a:r>
              <a:rPr lang="pt-BR" sz="2800" dirty="0" smtClean="0"/>
              <a:t>moléculas</a:t>
            </a:r>
            <a:r>
              <a:rPr lang="pt-BR" sz="2800" baseline="30000" dirty="0" smtClean="0"/>
              <a:t/>
            </a:r>
            <a:br>
              <a:rPr lang="pt-BR" sz="2800" baseline="30000" dirty="0" smtClean="0"/>
            </a:br>
            <a:r>
              <a:rPr lang="pt-BR" sz="2800" baseline="30000" dirty="0" smtClean="0"/>
              <a:t>           </a:t>
            </a:r>
            <a:r>
              <a:rPr lang="pt-BR" sz="2800" dirty="0" smtClean="0"/>
              <a:t>180</a:t>
            </a:r>
          </a:p>
        </p:txBody>
      </p:sp>
    </p:spTree>
    <p:extLst>
      <p:ext uri="{BB962C8B-B14F-4D97-AF65-F5344CB8AC3E}">
        <p14:creationId xmlns:p14="http://schemas.microsoft.com/office/powerpoint/2010/main" val="333137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764704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effectLst/>
              </a:rPr>
              <a:t>2- (</a:t>
            </a:r>
            <a:r>
              <a:rPr lang="pt-BR" sz="2800" dirty="0" err="1" smtClean="0">
                <a:effectLst/>
              </a:rPr>
              <a:t>Unicid</a:t>
            </a:r>
            <a:r>
              <a:rPr lang="pt-BR" sz="2800" dirty="0" smtClean="0">
                <a:effectLst/>
              </a:rPr>
              <a:t>-SP) Um químico possui uma amostra de cobre (dado: </a:t>
            </a:r>
            <a:r>
              <a:rPr lang="pt-BR" sz="2800" baseline="30000" dirty="0" smtClean="0">
                <a:effectLst/>
              </a:rPr>
              <a:t>64</a:t>
            </a:r>
            <a:r>
              <a:rPr lang="pt-BR" sz="2800" baseline="-25000" dirty="0" smtClean="0">
                <a:effectLst/>
              </a:rPr>
              <a:t>29</a:t>
            </a:r>
            <a:r>
              <a:rPr lang="pt-BR" sz="2800" dirty="0" smtClean="0">
                <a:effectLst/>
              </a:rPr>
              <a:t>Cu). A massa, em gramas, dessa amostra, sabendo-se que ela é constituída por 3,01 . 10</a:t>
            </a:r>
            <a:r>
              <a:rPr lang="pt-BR" sz="2800" baseline="30000" dirty="0" smtClean="0">
                <a:effectLst/>
              </a:rPr>
              <a:t>23</a:t>
            </a:r>
            <a:r>
              <a:rPr lang="pt-BR" sz="2800" dirty="0" smtClean="0">
                <a:effectLst/>
              </a:rPr>
              <a:t> átomos, é:</a:t>
            </a:r>
          </a:p>
          <a:p>
            <a:endParaRPr lang="pt-BR" sz="2800" dirty="0" smtClean="0">
              <a:effectLst/>
            </a:endParaRPr>
          </a:p>
          <a:p>
            <a:r>
              <a:rPr lang="pt-BR" sz="2800" dirty="0" smtClean="0">
                <a:effectLst/>
              </a:rPr>
              <a:t>a) 0,32 . 10</a:t>
            </a:r>
            <a:r>
              <a:rPr lang="pt-BR" sz="2800" baseline="30000" dirty="0" smtClean="0">
                <a:effectLst/>
              </a:rPr>
              <a:t>23</a:t>
            </a:r>
            <a:r>
              <a:rPr lang="pt-BR" sz="2800" dirty="0" smtClean="0">
                <a:effectLst/>
              </a:rPr>
              <a:t> g</a:t>
            </a:r>
          </a:p>
          <a:p>
            <a:r>
              <a:rPr lang="pt-BR" sz="2800" dirty="0" smtClean="0">
                <a:effectLst/>
              </a:rPr>
              <a:t>b) 0,29 . 10</a:t>
            </a:r>
            <a:r>
              <a:rPr lang="pt-BR" sz="2800" baseline="30000" dirty="0" smtClean="0">
                <a:effectLst/>
              </a:rPr>
              <a:t>23</a:t>
            </a:r>
            <a:r>
              <a:rPr lang="pt-BR" sz="2800" dirty="0" smtClean="0">
                <a:effectLst/>
              </a:rPr>
              <a:t> g</a:t>
            </a:r>
          </a:p>
          <a:p>
            <a:r>
              <a:rPr lang="pt-BR" sz="2800" dirty="0" smtClean="0">
                <a:effectLst/>
              </a:rPr>
              <a:t>c) 1,60 . 10</a:t>
            </a:r>
            <a:r>
              <a:rPr lang="pt-BR" sz="2800" baseline="30000" dirty="0" smtClean="0">
                <a:effectLst/>
              </a:rPr>
              <a:t>23</a:t>
            </a:r>
            <a:r>
              <a:rPr lang="pt-BR" sz="2800" dirty="0" smtClean="0">
                <a:effectLst/>
              </a:rPr>
              <a:t> g</a:t>
            </a:r>
          </a:p>
          <a:p>
            <a:r>
              <a:rPr lang="pt-BR" sz="2800" dirty="0" smtClean="0">
                <a:effectLst/>
              </a:rPr>
              <a:t>d) 64,00 g</a:t>
            </a:r>
          </a:p>
          <a:p>
            <a:r>
              <a:rPr lang="pt-BR" sz="2800" dirty="0" smtClean="0">
                <a:effectLst/>
              </a:rPr>
              <a:t>e) 32,00 g                              </a:t>
            </a:r>
            <a:r>
              <a:rPr lang="pt-BR" sz="2800" baseline="30000" dirty="0"/>
              <a:t>Veja  a resolução a seguir</a:t>
            </a:r>
            <a:endParaRPr lang="pt-BR" sz="2800" dirty="0"/>
          </a:p>
          <a:p>
            <a:endParaRPr lang="pt-BR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961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548680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Alternativa </a:t>
            </a:r>
            <a:r>
              <a:rPr lang="pt-BR" sz="2800" dirty="0" smtClean="0">
                <a:effectLst/>
              </a:rPr>
              <a:t>“e”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A massa molar do cobre é igual a 64 g/mol e sabemos que 1 mol tem 6,0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 átomos, assim:</a:t>
            </a:r>
          </a:p>
          <a:p>
            <a:endParaRPr lang="pt-BR" sz="2800" dirty="0" smtClean="0"/>
          </a:p>
          <a:p>
            <a:r>
              <a:rPr lang="pt-BR" sz="2800" dirty="0" smtClean="0"/>
              <a:t>64 g ----- 6,0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 átomos</a:t>
            </a:r>
          </a:p>
          <a:p>
            <a:r>
              <a:rPr lang="pt-BR" sz="2800" dirty="0" smtClean="0"/>
              <a:t>  m -------- 3,01 . 10</a:t>
            </a:r>
            <a:r>
              <a:rPr lang="pt-BR" sz="2800" baseline="30000" dirty="0" smtClean="0"/>
              <a:t>23</a:t>
            </a:r>
            <a:r>
              <a:rPr lang="pt-BR" sz="2800" dirty="0" smtClean="0"/>
              <a:t> átomos</a:t>
            </a:r>
          </a:p>
          <a:p>
            <a:endParaRPr lang="pt-BR" sz="2800" dirty="0" smtClean="0"/>
          </a:p>
          <a:p>
            <a:r>
              <a:rPr lang="pt-BR" sz="2800" dirty="0" smtClean="0"/>
              <a:t>m = </a:t>
            </a:r>
            <a:r>
              <a:rPr lang="pt-BR" sz="2800" u="sng" dirty="0" smtClean="0"/>
              <a:t>64 . 3,01 . 10</a:t>
            </a:r>
            <a:r>
              <a:rPr lang="pt-BR" sz="2800" baseline="30000" dirty="0" smtClean="0"/>
              <a:t>23</a:t>
            </a:r>
            <a:br>
              <a:rPr lang="pt-BR" sz="2800" baseline="30000" dirty="0" smtClean="0"/>
            </a:br>
            <a:r>
              <a:rPr lang="pt-BR" sz="2800" baseline="30000" dirty="0" smtClean="0"/>
              <a:t>             </a:t>
            </a:r>
            <a:r>
              <a:rPr lang="pt-BR" sz="2800" dirty="0" smtClean="0">
                <a:effectLst/>
              </a:rPr>
              <a:t>6,0 . 10</a:t>
            </a:r>
            <a:r>
              <a:rPr lang="pt-BR" sz="2800" baseline="30000" dirty="0" smtClean="0">
                <a:effectLst/>
              </a:rPr>
              <a:t>23</a:t>
            </a:r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 smtClean="0"/>
              <a:t>m = </a:t>
            </a:r>
            <a:r>
              <a:rPr lang="pt-BR" sz="2800" u="sng" dirty="0" smtClean="0"/>
              <a:t>192,64 . 10</a:t>
            </a:r>
            <a:r>
              <a:rPr lang="pt-BR" sz="2800" baseline="30000" dirty="0" smtClean="0"/>
              <a:t>23     </a:t>
            </a:r>
            <a:r>
              <a:rPr lang="pt-BR" sz="2800" dirty="0" smtClean="0"/>
              <a:t>≈   32,00 g</a:t>
            </a:r>
            <a:r>
              <a:rPr lang="pt-BR" sz="2800" baseline="30000" dirty="0" smtClean="0"/>
              <a:t/>
            </a:r>
            <a:br>
              <a:rPr lang="pt-BR" sz="2800" baseline="30000" dirty="0" smtClean="0"/>
            </a:br>
            <a:r>
              <a:rPr lang="pt-BR" sz="2800" baseline="30000" dirty="0" smtClean="0"/>
              <a:t>              </a:t>
            </a:r>
            <a:r>
              <a:rPr lang="pt-BR" sz="2800" dirty="0" smtClean="0">
                <a:effectLst/>
              </a:rPr>
              <a:t>6,0 . 10</a:t>
            </a:r>
            <a:r>
              <a:rPr lang="pt-BR" sz="2800" baseline="30000" dirty="0" smtClean="0">
                <a:effectLst/>
              </a:rPr>
              <a:t>23                                                      </a:t>
            </a:r>
            <a:r>
              <a:rPr lang="pt-BR" sz="2400" dirty="0"/>
              <a:t>Veja  </a:t>
            </a:r>
            <a:r>
              <a:rPr lang="pt-BR" sz="2400" dirty="0" smtClean="0"/>
              <a:t>mais exemplos</a:t>
            </a:r>
            <a:endParaRPr lang="pt-BR" sz="2400" dirty="0"/>
          </a:p>
          <a:p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815637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705</Words>
  <Application>Microsoft Office PowerPoint</Application>
  <PresentationFormat>Apresentação na tela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MOL  e  Massa Molar</vt:lpstr>
      <vt:lpstr>Apresentação do PowerPoint</vt:lpstr>
      <vt:lpstr>Apresentação do PowerPoint</vt:lpstr>
      <vt:lpstr>Apresentação do PowerPoint</vt:lpstr>
      <vt:lpstr>-Um átomo de O pesa 16 unidades de massa (u). -Um mol de átomos de O pesam 16 g , ou seja, 6,02 x 10 23 átomos de O pesam 16 g. -1/2 mol de O pesam 8g - 8 g de O contém 3,01 x 10 23 átomos desse elemento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Célia Negrão Lanfredi</dc:creator>
  <cp:lastModifiedBy>Célia Negrão Lanfredi</cp:lastModifiedBy>
  <cp:revision>12</cp:revision>
  <dcterms:created xsi:type="dcterms:W3CDTF">2020-04-02T11:51:05Z</dcterms:created>
  <dcterms:modified xsi:type="dcterms:W3CDTF">2020-04-06T13:44:32Z</dcterms:modified>
</cp:coreProperties>
</file>