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304" r:id="rId4"/>
    <p:sldId id="258" r:id="rId5"/>
    <p:sldId id="299" r:id="rId6"/>
    <p:sldId id="259" r:id="rId7"/>
    <p:sldId id="260" r:id="rId8"/>
    <p:sldId id="261" r:id="rId9"/>
    <p:sldId id="265" r:id="rId10"/>
    <p:sldId id="262" r:id="rId11"/>
    <p:sldId id="270" r:id="rId12"/>
    <p:sldId id="271" r:id="rId13"/>
    <p:sldId id="263" r:id="rId14"/>
    <p:sldId id="296" r:id="rId15"/>
    <p:sldId id="298" r:id="rId16"/>
    <p:sldId id="288" r:id="rId17"/>
    <p:sldId id="266" r:id="rId18"/>
    <p:sldId id="267" r:id="rId19"/>
    <p:sldId id="268" r:id="rId20"/>
    <p:sldId id="272" r:id="rId21"/>
    <p:sldId id="269" r:id="rId2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20000"/>
      </a:spcBef>
      <a:spcAft>
        <a:spcPct val="0"/>
      </a:spcAft>
      <a:defRPr sz="2400" b="1" kern="1200" baseline="300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2400" b="1" kern="1200" baseline="300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2400" b="1" kern="1200" baseline="300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2400" b="1" kern="1200" baseline="300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2400" b="1" kern="1200" baseline="300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 baseline="300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 baseline="300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 baseline="300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 baseline="300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60066"/>
    <a:srgbClr val="FF3300"/>
    <a:srgbClr val="CC3300"/>
    <a:srgbClr val="993300"/>
    <a:srgbClr val="FF0000"/>
    <a:srgbClr val="6600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11" autoAdjust="0"/>
    <p:restoredTop sz="94707" autoAdjust="0"/>
  </p:normalViewPr>
  <p:slideViewPr>
    <p:cSldViewPr>
      <p:cViewPr>
        <p:scale>
          <a:sx n="70" d="100"/>
          <a:sy n="70" d="100"/>
        </p:scale>
        <p:origin x="-106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617CA-902C-4DB4-86D0-D2AC67F10B0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047428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5330F-2692-4856-A0B6-F400B57B51E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763851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6F44D-F143-4417-B82E-DEA77FEF213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735183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BB712-4626-439D-B1A8-1C4120549EE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178962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D26D8-1658-468A-963C-A45C859AC9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089973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D3B7F-B71B-4B2D-8589-867264C06A8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092899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55D3A-FAB5-49E0-AFB5-EB01680569B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1898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68EF3-FB89-4978-9C66-B53F4682588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806645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94D0F-DB00-481D-9A93-DD11C29479C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153255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361C2-684B-46F0-AC7B-CAD10F2143F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27024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E6EA1-D108-4843-A2DF-9A05DC396B6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680141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F0BE5-675E-4D3F-A391-953FBBC307D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137368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74D5C-2605-4261-AF54-409D41AE069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630399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 baseline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 baseline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 baseline="0"/>
            </a:lvl1pPr>
          </a:lstStyle>
          <a:p>
            <a:pPr>
              <a:defRPr/>
            </a:pPr>
            <a:fld id="{7F081389-064F-4AD9-8651-EFD5D167E44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t-BR" altLang="pt-BR" b="1" smtClean="0">
                <a:solidFill>
                  <a:srgbClr val="000066"/>
                </a:solidFill>
              </a:rPr>
              <a:t>LIGAÇÕES QUÍMICAS</a:t>
            </a:r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 eaLnBrk="1" hangingPunct="1"/>
            <a:endParaRPr lang="pt-BR" altLang="pt-BR" sz="1600" smtClean="0"/>
          </a:p>
          <a:p>
            <a:pPr eaLnBrk="1" hangingPunct="1"/>
            <a:r>
              <a:rPr lang="pt-BR" altLang="pt-BR" sz="2400" smtClean="0"/>
              <a:t>o número de elétrons cedidos é igual ao número de </a:t>
            </a:r>
          </a:p>
          <a:p>
            <a:pPr eaLnBrk="1" hangingPunct="1">
              <a:buFontTx/>
              <a:buNone/>
            </a:pPr>
            <a:r>
              <a:rPr lang="pt-BR" altLang="pt-BR" sz="2400" smtClean="0"/>
              <a:t>elétrons recebidos:</a:t>
            </a:r>
          </a:p>
          <a:p>
            <a:pPr eaLnBrk="1" hangingPunct="1"/>
            <a:endParaRPr lang="pt-BR" altLang="pt-BR" sz="2400" smtClean="0"/>
          </a:p>
          <a:p>
            <a:pPr eaLnBrk="1" hangingPunct="1"/>
            <a:endParaRPr lang="pt-BR" altLang="pt-BR" sz="1600" smtClean="0"/>
          </a:p>
          <a:p>
            <a:pPr eaLnBrk="1" hangingPunct="1"/>
            <a:endParaRPr lang="pt-BR" altLang="pt-BR" sz="1600" smtClean="0"/>
          </a:p>
          <a:p>
            <a:pPr eaLnBrk="1" hangingPunct="1"/>
            <a:endParaRPr lang="pt-BR" altLang="pt-BR" sz="1600" smtClean="0"/>
          </a:p>
          <a:p>
            <a:pPr eaLnBrk="1" hangingPunct="1"/>
            <a:endParaRPr lang="pt-BR" altLang="pt-BR" sz="1600" smtClean="0"/>
          </a:p>
          <a:p>
            <a:pPr eaLnBrk="1" hangingPunct="1"/>
            <a:endParaRPr lang="pt-BR" altLang="pt-BR" sz="1600" smtClean="0"/>
          </a:p>
          <a:p>
            <a:pPr eaLnBrk="1" hangingPunct="1"/>
            <a:endParaRPr lang="pt-BR" altLang="pt-BR" sz="1600" smtClean="0"/>
          </a:p>
          <a:p>
            <a:pPr eaLnBrk="1" hangingPunct="1"/>
            <a:endParaRPr lang="pt-BR" altLang="pt-BR" sz="1600" smtClean="0"/>
          </a:p>
          <a:p>
            <a:pPr eaLnBrk="1" hangingPunct="1"/>
            <a:r>
              <a:rPr lang="pt-BR" altLang="pt-BR" sz="2400" smtClean="0"/>
              <a:t>fórmula geral de um composto iônico:</a:t>
            </a:r>
          </a:p>
          <a:p>
            <a:pPr eaLnBrk="1" hangingPunct="1">
              <a:buFontTx/>
              <a:buNone/>
            </a:pPr>
            <a:endParaRPr lang="pt-BR" altLang="pt-BR" sz="2400" smtClean="0"/>
          </a:p>
          <a:p>
            <a:pPr algn="ctr" eaLnBrk="1" hangingPunct="1">
              <a:buFontTx/>
              <a:buNone/>
            </a:pPr>
            <a:r>
              <a:rPr lang="pt-BR" altLang="pt-BR" sz="2800" b="1" smtClean="0"/>
              <a:t>A </a:t>
            </a:r>
            <a:r>
              <a:rPr lang="pt-BR" altLang="pt-BR" sz="2800" b="1" baseline="50000" smtClean="0"/>
              <a:t>x</a:t>
            </a:r>
            <a:r>
              <a:rPr lang="pt-BR" altLang="pt-BR" sz="2800" b="1" baseline="30000" smtClean="0"/>
              <a:t> </a:t>
            </a:r>
            <a:r>
              <a:rPr lang="pt-BR" altLang="pt-BR" sz="2800" b="1" baseline="50000" smtClean="0"/>
              <a:t>+</a:t>
            </a:r>
            <a:r>
              <a:rPr lang="pt-BR" altLang="pt-BR" sz="2800" b="1" smtClean="0"/>
              <a:t>     +     B </a:t>
            </a:r>
            <a:r>
              <a:rPr lang="pt-BR" altLang="pt-BR" sz="2800" b="1" baseline="50000" smtClean="0"/>
              <a:t>y -</a:t>
            </a:r>
            <a:r>
              <a:rPr lang="pt-BR" altLang="pt-BR" sz="2800" b="1" smtClean="0"/>
              <a:t>     </a:t>
            </a:r>
            <a:r>
              <a:rPr lang="pt-BR" altLang="pt-BR" sz="2800" b="1" smtClean="0">
                <a:cs typeface="Arial" charset="0"/>
              </a:rPr>
              <a:t>→     A</a:t>
            </a:r>
            <a:r>
              <a:rPr lang="pt-BR" altLang="pt-BR" sz="2800" b="1" baseline="-2000" smtClean="0">
                <a:cs typeface="Arial" charset="0"/>
              </a:rPr>
              <a:t>y</a:t>
            </a:r>
            <a:r>
              <a:rPr lang="pt-BR" altLang="pt-BR" sz="2800" b="1" smtClean="0">
                <a:cs typeface="Arial" charset="0"/>
              </a:rPr>
              <a:t>B</a:t>
            </a:r>
            <a:r>
              <a:rPr lang="pt-BR" altLang="pt-BR" sz="2800" b="1" baseline="-2000" smtClean="0">
                <a:cs typeface="Arial" charset="0"/>
              </a:rPr>
              <a:t>X</a:t>
            </a:r>
          </a:p>
          <a:p>
            <a:pPr eaLnBrk="1" hangingPunct="1">
              <a:buFontTx/>
              <a:buNone/>
            </a:pPr>
            <a:endParaRPr lang="pt-BR" altLang="pt-BR" sz="2800" smtClean="0"/>
          </a:p>
          <a:p>
            <a:pPr eaLnBrk="1" hangingPunct="1">
              <a:buFontTx/>
              <a:buNone/>
            </a:pPr>
            <a:endParaRPr lang="pt-BR" altLang="pt-BR" sz="1600" smtClean="0"/>
          </a:p>
        </p:txBody>
      </p:sp>
      <p:pic>
        <p:nvPicPr>
          <p:cNvPr id="24582" name="Picture 6" descr="ligaca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870"/>
            <a:ext cx="8424000" cy="236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45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713788" cy="633571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pt-BR" altLang="pt-BR" sz="2400" i="1" dirty="0" smtClean="0">
                <a:solidFill>
                  <a:srgbClr val="000066"/>
                </a:solidFill>
              </a:rPr>
              <a:t>CARACTERÍSTICAS DOS COMPOSTOS IÔNICOS:</a:t>
            </a:r>
          </a:p>
          <a:p>
            <a:pPr eaLnBrk="1" hangingPunct="1">
              <a:buFontTx/>
              <a:buNone/>
            </a:pPr>
            <a:r>
              <a:rPr lang="pt-BR" altLang="pt-BR" sz="2400" dirty="0" smtClean="0"/>
              <a:t>* Altos pontos de fusão e ebulição</a:t>
            </a:r>
            <a:endParaRPr lang="pt-BR" altLang="pt-BR" sz="2400" dirty="0" smtClean="0"/>
          </a:p>
          <a:p>
            <a:pPr eaLnBrk="1" hangingPunct="1">
              <a:buFontTx/>
              <a:buNone/>
            </a:pPr>
            <a:r>
              <a:rPr lang="pt-BR" altLang="pt-BR" sz="2400" dirty="0" smtClean="0"/>
              <a:t>* são sólidos à temperatura ambiente (sólidos cristalinos);</a:t>
            </a:r>
          </a:p>
          <a:p>
            <a:pPr eaLnBrk="1" hangingPunct="1">
              <a:buFontTx/>
              <a:buNone/>
            </a:pPr>
            <a:endParaRPr lang="pt-BR" altLang="pt-BR" sz="2400" dirty="0" smtClean="0"/>
          </a:p>
          <a:p>
            <a:pPr eaLnBrk="1" hangingPunct="1">
              <a:buFontTx/>
              <a:buNone/>
            </a:pPr>
            <a:endParaRPr lang="pt-BR" altLang="pt-BR" sz="2400" dirty="0" smtClean="0"/>
          </a:p>
          <a:p>
            <a:pPr eaLnBrk="1" hangingPunct="1">
              <a:buFontTx/>
              <a:buNone/>
            </a:pPr>
            <a:endParaRPr lang="pt-BR" altLang="pt-BR" sz="2400" dirty="0" smtClean="0"/>
          </a:p>
          <a:p>
            <a:pPr eaLnBrk="1" hangingPunct="1">
              <a:buFontTx/>
              <a:buNone/>
            </a:pPr>
            <a:endParaRPr lang="pt-BR" altLang="pt-BR" sz="2400" dirty="0" smtClean="0"/>
          </a:p>
          <a:p>
            <a:pPr eaLnBrk="1" hangingPunct="1">
              <a:buFontTx/>
              <a:buNone/>
            </a:pPr>
            <a:endParaRPr lang="pt-BR" altLang="pt-BR" sz="2400" dirty="0" smtClean="0"/>
          </a:p>
          <a:p>
            <a:pPr eaLnBrk="1" hangingPunct="1">
              <a:buFontTx/>
              <a:buNone/>
            </a:pPr>
            <a:endParaRPr lang="pt-BR" altLang="pt-BR" sz="2400" dirty="0" smtClean="0"/>
          </a:p>
          <a:p>
            <a:pPr eaLnBrk="1" hangingPunct="1">
              <a:buFontTx/>
              <a:buNone/>
            </a:pPr>
            <a:r>
              <a:rPr lang="pt-BR" altLang="pt-BR" sz="2400" dirty="0" smtClean="0"/>
              <a:t>* são duros e quebradiços;</a:t>
            </a:r>
          </a:p>
          <a:p>
            <a:pPr eaLnBrk="1" hangingPunct="1">
              <a:buFontTx/>
              <a:buNone/>
            </a:pPr>
            <a:endParaRPr lang="pt-BR" altLang="pt-BR" sz="2400" dirty="0" smtClean="0">
              <a:solidFill>
                <a:srgbClr val="000066"/>
              </a:solidFill>
            </a:endParaRPr>
          </a:p>
          <a:p>
            <a:pPr eaLnBrk="1" hangingPunct="1">
              <a:buFontTx/>
              <a:buNone/>
            </a:pPr>
            <a:endParaRPr lang="pt-BR" altLang="pt-BR" sz="2400" dirty="0" smtClean="0">
              <a:solidFill>
                <a:srgbClr val="000066"/>
              </a:solidFill>
            </a:endParaRPr>
          </a:p>
        </p:txBody>
      </p:sp>
      <p:pic>
        <p:nvPicPr>
          <p:cNvPr id="54278" name="Picture 6" descr="Image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28775"/>
            <a:ext cx="3887788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7" descr="sa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628775"/>
            <a:ext cx="2520950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581525"/>
            <a:ext cx="4392612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54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8913"/>
            <a:ext cx="8713787" cy="648017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pt-BR" altLang="pt-BR" sz="2400" dirty="0" smtClean="0"/>
          </a:p>
          <a:p>
            <a:pPr eaLnBrk="1" hangingPunct="1">
              <a:buFontTx/>
              <a:buNone/>
            </a:pPr>
            <a:r>
              <a:rPr lang="pt-BR" altLang="pt-BR" sz="2400" dirty="0" smtClean="0"/>
              <a:t>* conduzem corrente elétrica quando: fundidos ou em solução;</a:t>
            </a:r>
          </a:p>
          <a:p>
            <a:pPr eaLnBrk="1" hangingPunct="1">
              <a:buFontTx/>
              <a:buNone/>
            </a:pPr>
            <a:endParaRPr lang="pt-BR" altLang="pt-BR" sz="2400" dirty="0" smtClean="0"/>
          </a:p>
          <a:p>
            <a:pPr eaLnBrk="1" hangingPunct="1">
              <a:buFontTx/>
              <a:buNone/>
            </a:pPr>
            <a:endParaRPr lang="pt-BR" altLang="pt-BR" sz="2400" dirty="0" smtClean="0"/>
          </a:p>
          <a:p>
            <a:pPr eaLnBrk="1" hangingPunct="1">
              <a:buFontTx/>
              <a:buNone/>
            </a:pPr>
            <a:endParaRPr lang="pt-BR" altLang="pt-BR" sz="2400" dirty="0" smtClean="0"/>
          </a:p>
          <a:p>
            <a:pPr eaLnBrk="1" hangingPunct="1">
              <a:buFontTx/>
              <a:buNone/>
            </a:pPr>
            <a:endParaRPr lang="pt-BR" altLang="pt-BR" sz="2400" dirty="0" smtClean="0"/>
          </a:p>
          <a:p>
            <a:pPr eaLnBrk="1" hangingPunct="1">
              <a:buFontTx/>
              <a:buNone/>
            </a:pPr>
            <a:endParaRPr lang="pt-BR" altLang="pt-BR" sz="2400" dirty="0" smtClean="0"/>
          </a:p>
          <a:p>
            <a:pPr eaLnBrk="1" hangingPunct="1">
              <a:buFontTx/>
              <a:buNone/>
            </a:pPr>
            <a:endParaRPr lang="pt-BR" altLang="pt-BR" sz="2400" dirty="0" smtClean="0"/>
          </a:p>
          <a:p>
            <a:pPr eaLnBrk="1" hangingPunct="1">
              <a:buFontTx/>
              <a:buNone/>
            </a:pPr>
            <a:endParaRPr lang="pt-BR" altLang="pt-BR" sz="2400" dirty="0" smtClean="0"/>
          </a:p>
          <a:p>
            <a:pPr eaLnBrk="1" hangingPunct="1">
              <a:buFontTx/>
              <a:buNone/>
            </a:pPr>
            <a:endParaRPr lang="pt-BR" altLang="pt-BR" sz="2400" dirty="0" smtClean="0"/>
          </a:p>
          <a:p>
            <a:pPr eaLnBrk="1" hangingPunct="1">
              <a:buFontTx/>
              <a:buNone/>
            </a:pPr>
            <a:endParaRPr lang="pt-BR" altLang="pt-BR" sz="2400" dirty="0" smtClean="0"/>
          </a:p>
          <a:p>
            <a:pPr eaLnBrk="1" hangingPunct="1">
              <a:buFontTx/>
              <a:buNone/>
            </a:pPr>
            <a:endParaRPr lang="pt-BR" altLang="pt-BR" sz="2400" dirty="0" smtClean="0"/>
          </a:p>
          <a:p>
            <a:pPr eaLnBrk="1" hangingPunct="1">
              <a:buFontTx/>
              <a:buNone/>
            </a:pPr>
            <a:endParaRPr lang="pt-BR" altLang="pt-BR" sz="2400" dirty="0" smtClean="0"/>
          </a:p>
        </p:txBody>
      </p:sp>
      <p:pic>
        <p:nvPicPr>
          <p:cNvPr id="55302" name="Picture 6" descr="cor el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975"/>
            <a:ext cx="7596000" cy="536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l" eaLnBrk="1" hangingPunct="1"/>
            <a:r>
              <a:rPr lang="pt-BR" altLang="pt-BR" sz="2600" b="1" smtClean="0">
                <a:solidFill>
                  <a:srgbClr val="000066"/>
                </a:solidFill>
              </a:rPr>
              <a:t> 2 – A LIGAÇÃO COVALENTE:(molecular ou homopolar)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229600" cy="54467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pt-BR" sz="2400" smtClean="0"/>
              <a:t>ocorre com compartilhamento de elétrons;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400" smtClean="0"/>
              <a:t>não há a formação de íons;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pt-BR" sz="2000" smtClean="0"/>
              <a:t>                                                    </a:t>
            </a:r>
            <a:r>
              <a:rPr lang="pt-BR" altLang="pt-BR" sz="2400" smtClean="0"/>
              <a:t>polar: os átomos são diferentes</a:t>
            </a:r>
            <a:r>
              <a:rPr lang="pt-BR" altLang="pt-BR" sz="2000" smtClean="0"/>
              <a:t>       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400" smtClean="0"/>
              <a:t>ligação covalente:</a:t>
            </a:r>
            <a:r>
              <a:rPr lang="pt-BR" altLang="pt-BR" sz="200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pt-BR" sz="2000" smtClean="0"/>
              <a:t>                                                    </a:t>
            </a:r>
            <a:r>
              <a:rPr lang="pt-BR" altLang="pt-BR" sz="2400" smtClean="0"/>
              <a:t>apolar: os átomos são idênticos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BR" altLang="pt-BR" sz="2000" b="1" smtClean="0">
              <a:cs typeface="Arial" charset="0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 flipV="1">
            <a:off x="3348038" y="2276475"/>
            <a:ext cx="649287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3348038" y="2636838"/>
            <a:ext cx="6477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cxnSp>
        <p:nvCxnSpPr>
          <p:cNvPr id="23558" name="AutoShape 45"/>
          <p:cNvCxnSpPr>
            <a:cxnSpLocks noChangeShapeType="1"/>
          </p:cNvCxnSpPr>
          <p:nvPr/>
        </p:nvCxnSpPr>
        <p:spPr bwMode="auto">
          <a:xfrm rot="16200000" flipH="1">
            <a:off x="3419475" y="5589588"/>
            <a:ext cx="1587" cy="1588"/>
          </a:xfrm>
          <a:prstGeom prst="bentConnector3">
            <a:avLst>
              <a:gd name="adj1" fmla="val 1249999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triangle" w="med" len="med"/>
              </a14:hiddenLine>
            </a:ext>
          </a:extLst>
        </p:spPr>
      </p:cxnSp>
      <p:pic>
        <p:nvPicPr>
          <p:cNvPr id="184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3143250"/>
            <a:ext cx="5972175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42"/>
          <a:stretch>
            <a:fillRect/>
          </a:stretch>
        </p:blipFill>
        <p:spPr bwMode="auto">
          <a:xfrm>
            <a:off x="1595243" y="4786312"/>
            <a:ext cx="5805682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2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  <p:bldP spid="25604" grpId="0" animBg="1"/>
      <p:bldP spid="2560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BDC1EB-07B8-49FB-80D7-DD414BA42F99}" type="slidenum">
              <a:rPr lang="pt-BR" altLang="pt-BR" sz="1400" b="0" baseline="0" smtClean="0"/>
              <a:pPr eaLnBrk="1" hangingPunct="1"/>
              <a:t>14</a:t>
            </a:fld>
            <a:endParaRPr lang="pt-BR" altLang="pt-BR" sz="1400" b="0" baseline="0" smtClean="0"/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28625" y="2000250"/>
            <a:ext cx="5572125" cy="466725"/>
          </a:xfrm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pt-BR" altLang="pt-BR" sz="2400" b="1" i="1" smtClean="0">
                <a:solidFill>
                  <a:srgbClr val="FFFF00"/>
                </a:solidFill>
                <a:cs typeface="Arial" charset="0"/>
              </a:rPr>
              <a:t>Ligações </a:t>
            </a:r>
            <a:r>
              <a:rPr lang="el-GR" altLang="pt-BR" sz="2400" b="1" i="1" smtClean="0">
                <a:solidFill>
                  <a:srgbClr val="FFFF00"/>
                </a:solidFill>
                <a:cs typeface="Arial" charset="0"/>
              </a:rPr>
              <a:t>σ</a:t>
            </a:r>
            <a:r>
              <a:rPr lang="en-US" altLang="pt-BR" sz="2400" b="1" i="1" smtClean="0">
                <a:solidFill>
                  <a:srgbClr val="FFFF00"/>
                </a:solidFill>
                <a:cs typeface="Arial" charset="0"/>
              </a:rPr>
              <a:t> (sigma)</a:t>
            </a:r>
            <a:endParaRPr lang="en-US" altLang="pt-BR" sz="2400" smtClean="0">
              <a:solidFill>
                <a:srgbClr val="FFFF00"/>
              </a:solidFill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714750" y="1428750"/>
            <a:ext cx="5254625" cy="1714500"/>
            <a:chOff x="2208" y="432"/>
            <a:chExt cx="3042" cy="857"/>
          </a:xfrm>
        </p:grpSpPr>
        <p:pic>
          <p:nvPicPr>
            <p:cNvPr id="2458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92" t="11821" r="52800" b="66832"/>
            <a:stretch>
              <a:fillRect/>
            </a:stretch>
          </p:blipFill>
          <p:spPr bwMode="auto">
            <a:xfrm>
              <a:off x="2208" y="480"/>
              <a:ext cx="1488" cy="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5" name="AutoShape 8"/>
            <p:cNvSpPr>
              <a:spLocks noChangeArrowheads="1"/>
            </p:cNvSpPr>
            <p:nvPr/>
          </p:nvSpPr>
          <p:spPr bwMode="auto">
            <a:xfrm>
              <a:off x="3738" y="789"/>
              <a:ext cx="363" cy="137"/>
            </a:xfrm>
            <a:prstGeom prst="rightArrow">
              <a:avLst>
                <a:gd name="adj1" fmla="val 50000"/>
                <a:gd name="adj2" fmla="val 6624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pic>
          <p:nvPicPr>
            <p:cNvPr id="24586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23" t="22495" r="13643" b="52307"/>
            <a:stretch>
              <a:fillRect/>
            </a:stretch>
          </p:blipFill>
          <p:spPr bwMode="auto">
            <a:xfrm>
              <a:off x="4110" y="432"/>
              <a:ext cx="1140" cy="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3" name="Rectangle 13"/>
          <p:cNvSpPr>
            <a:spLocks noChangeArrowheads="1"/>
          </p:cNvSpPr>
          <p:nvPr/>
        </p:nvSpPr>
        <p:spPr bwMode="auto">
          <a:xfrm>
            <a:off x="468313" y="-26988"/>
            <a:ext cx="8229600" cy="109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800" baseline="0" dirty="0">
                <a:solidFill>
                  <a:srgbClr val="000000"/>
                </a:solidFill>
                <a:latin typeface="+mn-lt"/>
              </a:rPr>
              <a:t>TIPOS DE LIGAÇÕES COVALENTES:</a:t>
            </a:r>
            <a:endParaRPr lang="pt-BR" sz="2800" baseline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294" name="Text Box 14"/>
          <p:cNvSpPr txBox="1">
            <a:spLocks noChangeArrowheads="1"/>
          </p:cNvSpPr>
          <p:nvPr/>
        </p:nvSpPr>
        <p:spPr bwMode="auto">
          <a:xfrm>
            <a:off x="357188" y="1000125"/>
            <a:ext cx="861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pt-BR" baseline="0" dirty="0">
                <a:latin typeface="+mn-lt"/>
              </a:rPr>
              <a:t>Por aproximação frontal dos orbitais atômicos:</a:t>
            </a:r>
          </a:p>
        </p:txBody>
      </p:sp>
      <p:sp>
        <p:nvSpPr>
          <p:cNvPr id="168976" name="Text Box 16"/>
          <p:cNvSpPr txBox="1">
            <a:spLocks noChangeArrowheads="1"/>
          </p:cNvSpPr>
          <p:nvPr/>
        </p:nvSpPr>
        <p:spPr bwMode="auto">
          <a:xfrm>
            <a:off x="357188" y="3214688"/>
            <a:ext cx="8496300" cy="3400425"/>
          </a:xfrm>
          <a:prstGeom prst="rect">
            <a:avLst/>
          </a:prstGeom>
          <a:noFill/>
          <a:ln w="1905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 b="1"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25000"/>
              </a:spcAft>
              <a:buFont typeface="Wingdings" pitchFamily="2" charset="2"/>
              <a:buChar char="§"/>
            </a:pPr>
            <a:r>
              <a:rPr lang="en-US" altLang="pt-BR" sz="1200" i="1">
                <a:cs typeface="Arial" charset="0"/>
              </a:rPr>
              <a:t> </a:t>
            </a:r>
            <a:r>
              <a:rPr lang="el-GR" altLang="pt-BR" sz="2000" i="1" baseline="0">
                <a:cs typeface="Arial" charset="0"/>
              </a:rPr>
              <a:t>σ</a:t>
            </a:r>
            <a:r>
              <a:rPr lang="en-US" altLang="pt-BR" sz="2000" i="1" baseline="0">
                <a:cs typeface="Arial" charset="0"/>
              </a:rPr>
              <a:t>s-s</a:t>
            </a:r>
            <a:r>
              <a:rPr lang="el-GR" altLang="pt-BR" sz="2000" i="1" baseline="0">
                <a:cs typeface="Arial" charset="0"/>
              </a:rPr>
              <a:t> σ</a:t>
            </a:r>
            <a:r>
              <a:rPr lang="en-US" altLang="pt-BR" sz="2000" i="1" baseline="0">
                <a:cs typeface="Arial" charset="0"/>
              </a:rPr>
              <a:t>s-p </a:t>
            </a:r>
            <a:r>
              <a:rPr lang="el-GR" altLang="pt-BR" sz="2000" i="1" baseline="0">
                <a:cs typeface="Arial" charset="0"/>
              </a:rPr>
              <a:t>σ</a:t>
            </a:r>
            <a:r>
              <a:rPr lang="en-US" altLang="pt-BR" sz="2000" i="1" baseline="0">
                <a:cs typeface="Arial" charset="0"/>
              </a:rPr>
              <a:t>p-p</a:t>
            </a:r>
          </a:p>
          <a:p>
            <a:pPr eaLnBrk="1" hangingPunct="1">
              <a:spcBef>
                <a:spcPct val="50000"/>
              </a:spcBef>
              <a:spcAft>
                <a:spcPct val="25000"/>
              </a:spcAft>
              <a:buFont typeface="Wingdings" pitchFamily="2" charset="2"/>
              <a:buChar char="§"/>
            </a:pPr>
            <a:r>
              <a:rPr lang="en-US" altLang="pt-BR" sz="2000" baseline="0">
                <a:cs typeface="Arial" charset="0"/>
              </a:rPr>
              <a:t> </a:t>
            </a:r>
            <a:r>
              <a:rPr lang="pt-BR" altLang="pt-BR" sz="2000" baseline="0">
                <a:cs typeface="Arial" charset="0"/>
              </a:rPr>
              <a:t>Forma ligações fortes.</a:t>
            </a:r>
          </a:p>
          <a:p>
            <a:pPr eaLnBrk="1" hangingPunct="1">
              <a:spcBef>
                <a:spcPct val="50000"/>
              </a:spcBef>
              <a:spcAft>
                <a:spcPct val="25000"/>
              </a:spcAft>
              <a:buFont typeface="Wingdings" pitchFamily="2" charset="2"/>
              <a:buChar char="§"/>
            </a:pPr>
            <a:r>
              <a:rPr lang="pt-BR" altLang="pt-BR" sz="2000" baseline="0">
                <a:cs typeface="Arial" charset="0"/>
              </a:rPr>
              <a:t> Apresentam simetria cilíndrica em torno do eixo de ligação.</a:t>
            </a:r>
            <a:endParaRPr lang="en-US" altLang="pt-BR" sz="2000" baseline="0">
              <a:cs typeface="Arial" charset="0"/>
            </a:endParaRPr>
          </a:p>
          <a:p>
            <a:pPr eaLnBrk="1" hangingPunct="1">
              <a:spcBef>
                <a:spcPct val="50000"/>
              </a:spcBef>
              <a:spcAft>
                <a:spcPct val="25000"/>
              </a:spcAft>
              <a:buFont typeface="Wingdings" pitchFamily="2" charset="2"/>
              <a:buChar char="§"/>
            </a:pPr>
            <a:r>
              <a:rPr lang="pt-BR" altLang="pt-BR" sz="2000" baseline="0">
                <a:cs typeface="Arial" charset="0"/>
              </a:rPr>
              <a:t> Átomos podem rotar em torno do eixo da ligação.</a:t>
            </a:r>
            <a:endParaRPr lang="en-US" altLang="pt-BR" sz="2000" baseline="0">
              <a:cs typeface="Arial" charset="0"/>
            </a:endParaRPr>
          </a:p>
          <a:p>
            <a:pPr eaLnBrk="1" hangingPunct="1">
              <a:spcBef>
                <a:spcPct val="50000"/>
              </a:spcBef>
              <a:spcAft>
                <a:spcPct val="25000"/>
              </a:spcAft>
              <a:buFont typeface="Wingdings" pitchFamily="2" charset="2"/>
              <a:buChar char="§"/>
            </a:pPr>
            <a:r>
              <a:rPr lang="en-US" altLang="pt-BR" sz="2000" baseline="0">
                <a:cs typeface="Arial" charset="0"/>
              </a:rPr>
              <a:t> </a:t>
            </a:r>
            <a:r>
              <a:rPr lang="pt-BR" altLang="pt-BR" sz="2000" baseline="0">
                <a:cs typeface="Arial" charset="0"/>
              </a:rPr>
              <a:t>Não apresentam plano nodal no eixo internuclear.</a:t>
            </a:r>
          </a:p>
          <a:p>
            <a:pPr eaLnBrk="1" hangingPunct="1">
              <a:spcBef>
                <a:spcPct val="50000"/>
              </a:spcBef>
              <a:spcAft>
                <a:spcPct val="25000"/>
              </a:spcAft>
              <a:buFont typeface="Wingdings" pitchFamily="2" charset="2"/>
              <a:buChar char="§"/>
            </a:pPr>
            <a:r>
              <a:rPr lang="pt-BR" altLang="pt-BR" sz="2000" baseline="0">
                <a:cs typeface="Arial" charset="0"/>
              </a:rPr>
              <a:t>Todas as ligações covalentes simples são sigma</a:t>
            </a:r>
            <a:r>
              <a:rPr lang="en-US" altLang="pt-BR" sz="2000" baseline="0">
                <a:cs typeface="Arial" charset="0"/>
              </a:rPr>
              <a:t> (primeira </a:t>
            </a:r>
            <a:r>
              <a:rPr lang="pt-BR" altLang="pt-BR" sz="2000" baseline="0">
                <a:cs typeface="Arial" charset="0"/>
              </a:rPr>
              <a:t>ligação</a:t>
            </a:r>
            <a:r>
              <a:rPr lang="en-US" altLang="pt-BR" sz="2000" baseline="0">
                <a:cs typeface="Arial" charset="0"/>
              </a:rPr>
              <a:t> é sempre sigma)</a:t>
            </a:r>
            <a:r>
              <a:rPr lang="pt-BR" altLang="pt-BR" sz="2000" baseline="0">
                <a:cs typeface="Arial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12293" grpId="0"/>
      <p:bldP spid="12294" grpId="0"/>
      <p:bldP spid="168976" grpId="0" build="p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2F70E5-F32C-4A21-9E16-D98E4DF53B4C}" type="slidenum">
              <a:rPr lang="pt-BR" altLang="pt-BR" sz="1400" b="0" baseline="0" smtClean="0"/>
              <a:pPr eaLnBrk="1" hangingPunct="1"/>
              <a:t>15</a:t>
            </a:fld>
            <a:endParaRPr lang="pt-BR" altLang="pt-BR" sz="1400" b="0" baseline="0" smtClean="0"/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57188" y="857250"/>
            <a:ext cx="2786062" cy="498475"/>
          </a:xfrm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pt-BR" altLang="pt-BR" sz="2400" b="1" i="1" smtClean="0">
                <a:solidFill>
                  <a:srgbClr val="FFFF00"/>
                </a:solidFill>
                <a:cs typeface="Arial" charset="0"/>
              </a:rPr>
              <a:t>Ligações </a:t>
            </a:r>
            <a:r>
              <a:rPr lang="en-US" altLang="pt-BR" sz="2400" b="1" i="1" smtClean="0">
                <a:solidFill>
                  <a:srgbClr val="FFFF00"/>
                </a:solidFill>
              </a:rPr>
              <a:t>π</a:t>
            </a:r>
            <a:r>
              <a:rPr lang="en-US" altLang="pt-BR" sz="2400" b="1" i="1" smtClean="0">
                <a:solidFill>
                  <a:schemeClr val="folHlink"/>
                </a:solidFill>
              </a:rPr>
              <a:t> </a:t>
            </a:r>
            <a:r>
              <a:rPr lang="en-US" altLang="pt-BR" sz="2400" b="1" i="1" smtClean="0">
                <a:solidFill>
                  <a:srgbClr val="FFFF00"/>
                </a:solidFill>
                <a:cs typeface="Arial" charset="0"/>
              </a:rPr>
              <a:t>(pi)</a:t>
            </a:r>
            <a:endParaRPr lang="en-US" altLang="pt-BR" sz="2400" smtClean="0">
              <a:solidFill>
                <a:srgbClr val="FFFF00"/>
              </a:solidFill>
            </a:endParaRPr>
          </a:p>
        </p:txBody>
      </p:sp>
      <p:sp>
        <p:nvSpPr>
          <p:cNvPr id="12294" name="Text Box 14"/>
          <p:cNvSpPr txBox="1">
            <a:spLocks noChangeArrowheads="1"/>
          </p:cNvSpPr>
          <p:nvPr/>
        </p:nvSpPr>
        <p:spPr bwMode="auto">
          <a:xfrm>
            <a:off x="357188" y="357188"/>
            <a:ext cx="8610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pt-BR" baseline="0" dirty="0">
                <a:latin typeface="+mn-lt"/>
              </a:rPr>
              <a:t>Por aproximação lateral dos orbitais atômicos: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8" t="61511" r="52689" b="11433"/>
          <a:stretch>
            <a:fillRect/>
          </a:stretch>
        </p:blipFill>
        <p:spPr bwMode="auto">
          <a:xfrm>
            <a:off x="928688" y="1285875"/>
            <a:ext cx="2643187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AutoShape 10"/>
          <p:cNvSpPr>
            <a:spLocks noChangeArrowheads="1"/>
          </p:cNvSpPr>
          <p:nvPr/>
        </p:nvSpPr>
        <p:spPr bwMode="auto">
          <a:xfrm>
            <a:off x="4286250" y="2143125"/>
            <a:ext cx="785813" cy="428625"/>
          </a:xfrm>
          <a:prstGeom prst="rightArrow">
            <a:avLst>
              <a:gd name="adj1" fmla="val 50000"/>
              <a:gd name="adj2" fmla="val 662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2560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16" t="72627" r="13643" b="49"/>
          <a:stretch>
            <a:fillRect/>
          </a:stretch>
        </p:blipFill>
        <p:spPr bwMode="auto">
          <a:xfrm>
            <a:off x="5561013" y="1214438"/>
            <a:ext cx="2328862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428625" y="3286125"/>
            <a:ext cx="8208963" cy="3324225"/>
          </a:xfrm>
          <a:prstGeom prst="rect">
            <a:avLst/>
          </a:prstGeom>
          <a:noFill/>
          <a:ln w="1905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 b="1"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pt-BR" altLang="pt-BR"/>
              <a:t> </a:t>
            </a:r>
            <a:r>
              <a:rPr lang="pt-BR" altLang="pt-BR" sz="2000" baseline="0"/>
              <a:t>São formadas entre átomos que já possuem ligação </a:t>
            </a:r>
            <a:r>
              <a:rPr lang="pt-BR" altLang="pt-BR" sz="2000" i="1" baseline="0">
                <a:cs typeface="Arial" charset="0"/>
              </a:rPr>
              <a:t>σ.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pt-BR" sz="2000" baseline="0">
                <a:cs typeface="Arial" charset="0"/>
              </a:rPr>
              <a:t> Possuem um plano nodal no eixo internuclear.</a:t>
            </a:r>
            <a:r>
              <a:rPr lang="pt-BR" altLang="pt-BR" sz="2000" i="1" baseline="0">
                <a:cs typeface="Arial" charset="0"/>
              </a:rPr>
              <a:t> </a:t>
            </a:r>
            <a:endParaRPr lang="en-US" altLang="pt-BR" sz="2000" i="1" baseline="0">
              <a:cs typeface="Arial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pt-BR" sz="2000" i="1" baseline="0">
                <a:cs typeface="Arial" charset="0"/>
              </a:rPr>
              <a:t> </a:t>
            </a:r>
            <a:r>
              <a:rPr lang="pt-BR" altLang="pt-BR" sz="2000" i="1" baseline="0">
                <a:cs typeface="Arial" charset="0"/>
              </a:rPr>
              <a:t> </a:t>
            </a:r>
            <a:r>
              <a:rPr lang="pt-BR" altLang="pt-BR" sz="2000" baseline="0">
                <a:cs typeface="Arial" charset="0"/>
              </a:rPr>
              <a:t>Não permitem rotação dos átomos em torno do eixo internuclear.</a:t>
            </a:r>
            <a:endParaRPr lang="pt-BR" altLang="pt-BR" sz="2000" i="1" baseline="0">
              <a:cs typeface="Arial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pt-BR" altLang="pt-BR" sz="2000" baseline="0">
                <a:cs typeface="Arial" charset="0"/>
              </a:rPr>
              <a:t> S</a:t>
            </a:r>
            <a:r>
              <a:rPr lang="pt-BR" altLang="pt-BR" sz="2000" baseline="0"/>
              <a:t>ã</a:t>
            </a:r>
            <a:r>
              <a:rPr lang="pt-BR" altLang="pt-BR" sz="2000" baseline="0">
                <a:cs typeface="Arial" charset="0"/>
              </a:rPr>
              <a:t>o mais fracas que as ligações </a:t>
            </a:r>
            <a:r>
              <a:rPr lang="pt-BR" altLang="pt-BR" sz="2000" i="1" baseline="0">
                <a:cs typeface="Arial" charset="0"/>
              </a:rPr>
              <a:t>σ.</a:t>
            </a:r>
            <a:r>
              <a:rPr lang="pt-BR" altLang="pt-BR" sz="2000" baseline="0">
                <a:cs typeface="Arial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pt-BR" altLang="pt-BR" sz="2000" baseline="0">
                <a:cs typeface="Arial" charset="0"/>
              </a:rPr>
              <a:t> Átomos grandes raramente formam duplas ligações – a sobreposição é difícil.</a:t>
            </a:r>
            <a:endParaRPr lang="pt-BR" altLang="pt-BR" sz="2000" i="1" baseline="0">
              <a:cs typeface="Arial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pt-BR" sz="2000" baseline="0">
                <a:cs typeface="Arial" charset="0"/>
              </a:rPr>
              <a:t> </a:t>
            </a:r>
            <a:r>
              <a:rPr lang="pt-BR" altLang="pt-BR" sz="2000" baseline="0">
                <a:cs typeface="Arial" charset="0"/>
              </a:rPr>
              <a:t>Orbitais “s” não formam ligações pi.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14313"/>
            <a:ext cx="8229600" cy="62865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pt-BR" altLang="pt-BR" sz="2400" b="1" dirty="0" smtClean="0">
              <a:solidFill>
                <a:srgbClr val="FFFFFF"/>
              </a:solidFill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pt-BR" sz="2400" b="1" dirty="0" smtClean="0">
                <a:solidFill>
                  <a:srgbClr val="FFFFFF"/>
                </a:solidFill>
                <a:cs typeface="Arial" charset="0"/>
              </a:rPr>
              <a:t>Obs.: </a:t>
            </a:r>
            <a:r>
              <a:rPr lang="pt-BR" altLang="pt-BR" sz="2400" dirty="0" smtClean="0">
                <a:solidFill>
                  <a:srgbClr val="FFFFFF"/>
                </a:solidFill>
                <a:cs typeface="Arial" charset="0"/>
              </a:rPr>
              <a:t>na verdade, toda ligação apresenta um caráter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pt-BR" sz="2400" dirty="0" smtClean="0">
                <a:solidFill>
                  <a:srgbClr val="FFFFFF"/>
                </a:solidFill>
                <a:cs typeface="Arial" charset="0"/>
              </a:rPr>
              <a:t>intermediário entre iônico e covalente.</a:t>
            </a:r>
            <a:endParaRPr lang="pt-BR" altLang="pt-BR" sz="2400" b="1" dirty="0" smtClean="0">
              <a:solidFill>
                <a:srgbClr val="FFFFFF"/>
              </a:solidFill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t-BR" altLang="pt-BR" sz="2400" dirty="0" smtClean="0">
                <a:solidFill>
                  <a:srgbClr val="FFFFFF"/>
                </a:solidFill>
              </a:rPr>
              <a:t>       diferença de                         caráter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t-BR" altLang="pt-BR" sz="2400" dirty="0" smtClean="0">
                <a:solidFill>
                  <a:srgbClr val="FFFFFF"/>
                </a:solidFill>
              </a:rPr>
              <a:t>    eletronegatividade                     iônico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BR" altLang="pt-BR" sz="2400" dirty="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pt-BR" sz="2400" dirty="0" smtClean="0">
                <a:solidFill>
                  <a:srgbClr val="FFFFFF"/>
                </a:solidFill>
              </a:rPr>
              <a:t>diferença de eletronegatividade (</a:t>
            </a:r>
            <a:r>
              <a:rPr lang="el-GR" altLang="pt-BR" sz="2400" dirty="0" smtClean="0">
                <a:solidFill>
                  <a:srgbClr val="FFFFFF"/>
                </a:solidFill>
                <a:cs typeface="Arial" charset="0"/>
              </a:rPr>
              <a:t>Δ</a:t>
            </a:r>
            <a:r>
              <a:rPr lang="pt-BR" altLang="pt-BR" sz="2400" dirty="0" smtClean="0">
                <a:solidFill>
                  <a:srgbClr val="FFFFFF"/>
                </a:solidFill>
                <a:cs typeface="Arial" charset="0"/>
              </a:rPr>
              <a:t>)</a:t>
            </a:r>
            <a:r>
              <a:rPr lang="pt-BR" altLang="pt-BR" sz="2400" dirty="0" smtClean="0">
                <a:solidFill>
                  <a:srgbClr val="FFFFFF"/>
                </a:solidFill>
              </a:rPr>
              <a:t>: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pt-BR" sz="2400" dirty="0" smtClean="0">
                <a:solidFill>
                  <a:srgbClr val="FFFFFF"/>
                </a:solidFill>
                <a:cs typeface="Arial" charset="0"/>
              </a:rPr>
              <a:t>                </a:t>
            </a:r>
            <a:r>
              <a:rPr lang="el-GR" altLang="pt-BR" sz="2400" b="1" dirty="0" smtClean="0">
                <a:solidFill>
                  <a:srgbClr val="FF0000"/>
                </a:solidFill>
                <a:cs typeface="Arial" charset="0"/>
              </a:rPr>
              <a:t>Δ</a:t>
            </a:r>
            <a:r>
              <a:rPr lang="pt-BR" altLang="pt-BR" sz="2400" b="1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altLang="pt-BR" sz="2400" b="1" dirty="0" smtClean="0">
                <a:solidFill>
                  <a:srgbClr val="FF0000"/>
                </a:solidFill>
                <a:cs typeface="Arial" charset="0"/>
              </a:rPr>
              <a:t>&lt; 1,7              </a:t>
            </a:r>
            <a:r>
              <a:rPr lang="el-GR" altLang="pt-BR" sz="2400" b="1" dirty="0" smtClean="0">
                <a:solidFill>
                  <a:srgbClr val="FF0000"/>
                </a:solidFill>
                <a:cs typeface="Arial" charset="0"/>
              </a:rPr>
              <a:t>Δ</a:t>
            </a:r>
            <a:r>
              <a:rPr lang="pt-BR" altLang="pt-BR" sz="2400" b="1" dirty="0" smtClean="0">
                <a:solidFill>
                  <a:srgbClr val="FF0000"/>
                </a:solidFill>
                <a:cs typeface="Arial" charset="0"/>
              </a:rPr>
              <a:t> = 1,7            </a:t>
            </a:r>
            <a:r>
              <a:rPr lang="el-GR" altLang="pt-BR" sz="2400" b="1" dirty="0" smtClean="0">
                <a:solidFill>
                  <a:srgbClr val="FF0000"/>
                </a:solidFill>
                <a:cs typeface="Arial" charset="0"/>
              </a:rPr>
              <a:t>Δ</a:t>
            </a:r>
            <a:r>
              <a:rPr lang="pt-BR" altLang="pt-BR" sz="2400" b="1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altLang="pt-BR" sz="2400" b="1" dirty="0" smtClean="0">
                <a:solidFill>
                  <a:srgbClr val="FF0000"/>
                </a:solidFill>
                <a:cs typeface="Arial" charset="0"/>
              </a:rPr>
              <a:t>&gt; 1,7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pt-BR" sz="2400" b="1" dirty="0" smtClean="0">
                <a:solidFill>
                  <a:srgbClr val="FFFFFF"/>
                </a:solidFill>
                <a:cs typeface="Arial" charset="0"/>
              </a:rPr>
              <a:t>         </a:t>
            </a:r>
            <a:r>
              <a:rPr lang="en-US" altLang="pt-BR" sz="2400" b="1" dirty="0" err="1" smtClean="0">
                <a:solidFill>
                  <a:srgbClr val="FF0000"/>
                </a:solidFill>
                <a:cs typeface="Arial" charset="0"/>
              </a:rPr>
              <a:t>ligação</a:t>
            </a:r>
            <a:r>
              <a:rPr lang="en-US" altLang="pt-BR" sz="2400" b="1" dirty="0" smtClean="0">
                <a:solidFill>
                  <a:srgbClr val="FF0000"/>
                </a:solidFill>
                <a:cs typeface="Arial" charset="0"/>
              </a:rPr>
              <a:t> covalente                       </a:t>
            </a:r>
            <a:r>
              <a:rPr lang="en-US" altLang="pt-BR" sz="2400" b="1" dirty="0" err="1" smtClean="0">
                <a:solidFill>
                  <a:srgbClr val="FF0000"/>
                </a:solidFill>
                <a:cs typeface="Arial" charset="0"/>
              </a:rPr>
              <a:t>ligação</a:t>
            </a:r>
            <a:r>
              <a:rPr lang="en-US" altLang="pt-BR" sz="2400" b="1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altLang="pt-BR" sz="2400" b="1" dirty="0" err="1" smtClean="0">
                <a:solidFill>
                  <a:srgbClr val="FF0000"/>
                </a:solidFill>
                <a:cs typeface="Arial" charset="0"/>
              </a:rPr>
              <a:t>iônica</a:t>
            </a:r>
            <a:endParaRPr lang="en-US" altLang="pt-BR" sz="2400" b="1" dirty="0" smtClean="0">
              <a:solidFill>
                <a:srgbClr val="FF0000"/>
              </a:solidFill>
              <a:cs typeface="Arial" charset="0"/>
            </a:endParaRPr>
          </a:p>
          <a:p>
            <a:endParaRPr lang="pt-BR" altLang="pt-BR" dirty="0" smtClean="0"/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1541347" y="1390650"/>
            <a:ext cx="503238" cy="647700"/>
          </a:xfrm>
          <a:prstGeom prst="upArrow">
            <a:avLst>
              <a:gd name="adj1" fmla="val 50000"/>
              <a:gd name="adj2" fmla="val 3217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5572125" y="1340893"/>
            <a:ext cx="503238" cy="647700"/>
          </a:xfrm>
          <a:prstGeom prst="upArrow">
            <a:avLst>
              <a:gd name="adj1" fmla="val 50000"/>
              <a:gd name="adj2" fmla="val 3217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6" name="AutoShape 50"/>
          <p:cNvSpPr>
            <a:spLocks noChangeArrowheads="1"/>
          </p:cNvSpPr>
          <p:nvPr/>
        </p:nvSpPr>
        <p:spPr bwMode="auto">
          <a:xfrm rot="10800000" flipH="1">
            <a:off x="4571999" y="3284984"/>
            <a:ext cx="431800" cy="2873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 wrap="none" anchor="ctr"/>
          <a:lstStyle/>
          <a:p>
            <a:endParaRPr lang="pt-BR"/>
          </a:p>
        </p:txBody>
      </p:sp>
      <p:sp>
        <p:nvSpPr>
          <p:cNvPr id="8" name="AutoShape 47"/>
          <p:cNvSpPr>
            <a:spLocks noChangeArrowheads="1"/>
          </p:cNvSpPr>
          <p:nvPr/>
        </p:nvSpPr>
        <p:spPr bwMode="auto">
          <a:xfrm rot="10800000">
            <a:off x="4067944" y="3284985"/>
            <a:ext cx="431800" cy="2873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 wrap="none" anchor="ctr"/>
          <a:lstStyle/>
          <a:p>
            <a:endParaRPr lang="pt-BR"/>
          </a:p>
        </p:txBody>
      </p:sp>
      <p:pic>
        <p:nvPicPr>
          <p:cNvPr id="7" name="Picture 4" descr="electronegativita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82000"/>
            <a:ext cx="6480720" cy="32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913"/>
            <a:ext cx="8229600" cy="6335712"/>
          </a:xfrm>
        </p:spPr>
        <p:txBody>
          <a:bodyPr/>
          <a:lstStyle/>
          <a:p>
            <a:pPr eaLnBrk="1" hangingPunct="1"/>
            <a:endParaRPr lang="pt-BR" altLang="pt-BR" sz="1600" b="1" smtClean="0"/>
          </a:p>
          <a:p>
            <a:pPr eaLnBrk="1" hangingPunct="1"/>
            <a:r>
              <a:rPr lang="pt-BR" altLang="pt-BR" sz="2400" b="1" smtClean="0"/>
              <a:t>ligação covalente simples:</a:t>
            </a:r>
          </a:p>
          <a:p>
            <a:pPr eaLnBrk="1" hangingPunct="1"/>
            <a:endParaRPr lang="pt-BR" altLang="pt-BR" sz="2400" b="1" smtClean="0"/>
          </a:p>
          <a:p>
            <a:pPr eaLnBrk="1" hangingPunct="1"/>
            <a:endParaRPr lang="pt-BR" altLang="pt-BR" sz="1600" b="1" smtClean="0"/>
          </a:p>
          <a:p>
            <a:pPr eaLnBrk="1" hangingPunct="1"/>
            <a:endParaRPr lang="pt-BR" altLang="pt-BR" sz="1600" b="1" smtClean="0"/>
          </a:p>
          <a:p>
            <a:pPr eaLnBrk="1" hangingPunct="1"/>
            <a:endParaRPr lang="pt-BR" altLang="pt-BR" sz="1600" b="1" smtClean="0"/>
          </a:p>
          <a:p>
            <a:pPr eaLnBrk="1" hangingPunct="1"/>
            <a:endParaRPr lang="pt-BR" altLang="pt-BR" sz="1600" b="1" smtClean="0"/>
          </a:p>
          <a:p>
            <a:pPr eaLnBrk="1" hangingPunct="1"/>
            <a:endParaRPr lang="pt-BR" altLang="pt-BR" sz="1600" b="1" smtClean="0"/>
          </a:p>
          <a:p>
            <a:pPr eaLnBrk="1" hangingPunct="1"/>
            <a:endParaRPr lang="pt-BR" altLang="pt-BR" sz="1600" b="1" smtClean="0"/>
          </a:p>
          <a:p>
            <a:pPr eaLnBrk="1" hangingPunct="1"/>
            <a:r>
              <a:rPr lang="pt-BR" altLang="pt-BR" sz="2400" b="1" smtClean="0"/>
              <a:t>ligação covalente dupla:</a:t>
            </a:r>
          </a:p>
          <a:p>
            <a:pPr eaLnBrk="1" hangingPunct="1">
              <a:buFontTx/>
              <a:buNone/>
            </a:pPr>
            <a:endParaRPr lang="pt-BR" altLang="pt-BR" sz="1600" b="1" smtClean="0"/>
          </a:p>
          <a:p>
            <a:pPr eaLnBrk="1" hangingPunct="1"/>
            <a:endParaRPr lang="pt-BR" altLang="pt-BR" sz="1600" b="1" smtClean="0"/>
          </a:p>
        </p:txBody>
      </p:sp>
      <p:pic>
        <p:nvPicPr>
          <p:cNvPr id="47149" name="Picture 45" descr="dup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3" y="3716336"/>
            <a:ext cx="9146733" cy="237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50" name="Picture 46" descr="simp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20" y="1110294"/>
            <a:ext cx="8785225" cy="179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47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47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8913"/>
            <a:ext cx="8785225" cy="6480175"/>
          </a:xfrm>
        </p:spPr>
        <p:txBody>
          <a:bodyPr/>
          <a:lstStyle/>
          <a:p>
            <a:pPr eaLnBrk="1" hangingPunct="1"/>
            <a:r>
              <a:rPr lang="pt-BR" altLang="pt-BR" sz="2400" b="1" smtClean="0"/>
              <a:t>ligação covalente tripla:</a:t>
            </a:r>
          </a:p>
          <a:p>
            <a:pPr eaLnBrk="1" hangingPunct="1"/>
            <a:endParaRPr lang="pt-BR" altLang="pt-BR" sz="2400" b="1" smtClean="0"/>
          </a:p>
          <a:p>
            <a:pPr eaLnBrk="1" hangingPunct="1"/>
            <a:endParaRPr lang="pt-BR" altLang="pt-BR" sz="1600" b="1" smtClean="0"/>
          </a:p>
          <a:p>
            <a:pPr eaLnBrk="1" hangingPunct="1"/>
            <a:endParaRPr lang="pt-BR" altLang="pt-BR" sz="1600" b="1" smtClean="0"/>
          </a:p>
          <a:p>
            <a:pPr eaLnBrk="1" hangingPunct="1"/>
            <a:endParaRPr lang="pt-BR" altLang="pt-BR" sz="1600" b="1" smtClean="0"/>
          </a:p>
          <a:p>
            <a:pPr eaLnBrk="1" hangingPunct="1"/>
            <a:endParaRPr lang="pt-BR" altLang="pt-BR" sz="1600" b="1" smtClean="0"/>
          </a:p>
          <a:p>
            <a:pPr eaLnBrk="1" hangingPunct="1"/>
            <a:endParaRPr lang="pt-BR" altLang="pt-BR" sz="1600" b="1" smtClean="0"/>
          </a:p>
          <a:p>
            <a:pPr eaLnBrk="1" hangingPunct="1"/>
            <a:endParaRPr lang="pt-BR" altLang="pt-BR" sz="1600" b="1" smtClean="0"/>
          </a:p>
          <a:p>
            <a:pPr eaLnBrk="1" hangingPunct="1"/>
            <a:r>
              <a:rPr lang="pt-BR" altLang="pt-BR" sz="2400" b="1" smtClean="0"/>
              <a:t>molécula de metano:</a:t>
            </a:r>
          </a:p>
          <a:p>
            <a:pPr eaLnBrk="1" hangingPunct="1">
              <a:buFontTx/>
              <a:buNone/>
            </a:pPr>
            <a:endParaRPr lang="pt-BR" altLang="pt-BR" sz="2400" b="1" smtClean="0"/>
          </a:p>
        </p:txBody>
      </p:sp>
      <p:pic>
        <p:nvPicPr>
          <p:cNvPr id="48133" name="Picture 5" descr="trip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92150"/>
            <a:ext cx="8713788" cy="187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7" descr="meta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57563"/>
            <a:ext cx="8713787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8913"/>
            <a:ext cx="8713787" cy="64801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pt-BR" altLang="pt-BR" sz="1600" b="1" dirty="0" smtClean="0"/>
          </a:p>
          <a:p>
            <a:pPr eaLnBrk="1" hangingPunct="1">
              <a:lnSpc>
                <a:spcPct val="80000"/>
              </a:lnSpc>
            </a:pPr>
            <a:r>
              <a:rPr lang="pt-BR" altLang="pt-BR" sz="2400" b="1" dirty="0" smtClean="0"/>
              <a:t>o caso da ligação covalente </a:t>
            </a:r>
            <a:r>
              <a:rPr lang="pt-BR" altLang="pt-BR" sz="2400" b="1" dirty="0" smtClean="0"/>
              <a:t>coordenada </a:t>
            </a:r>
            <a:r>
              <a:rPr lang="pt-BR" altLang="pt-BR" sz="2400" b="1" dirty="0" smtClean="0"/>
              <a:t>(antiga dativa) </a:t>
            </a:r>
            <a:endParaRPr lang="pt-BR" altLang="pt-BR" sz="2400" b="1" dirty="0" smtClean="0"/>
          </a:p>
          <a:p>
            <a:pPr eaLnBrk="1" hangingPunct="1">
              <a:lnSpc>
                <a:spcPct val="80000"/>
              </a:lnSpc>
            </a:pPr>
            <a:endParaRPr lang="pt-BR" altLang="pt-BR" sz="2400" b="1" dirty="0" smtClean="0"/>
          </a:p>
          <a:p>
            <a:pPr eaLnBrk="1" hangingPunct="1">
              <a:lnSpc>
                <a:spcPct val="80000"/>
              </a:lnSpc>
            </a:pPr>
            <a:endParaRPr lang="pt-BR" altLang="pt-BR" sz="1600" b="1" dirty="0" smtClean="0"/>
          </a:p>
          <a:p>
            <a:pPr eaLnBrk="1" hangingPunct="1">
              <a:lnSpc>
                <a:spcPct val="80000"/>
              </a:lnSpc>
            </a:pPr>
            <a:endParaRPr lang="pt-BR" altLang="pt-BR" sz="1600" b="1" dirty="0" smtClean="0"/>
          </a:p>
          <a:p>
            <a:pPr eaLnBrk="1" hangingPunct="1">
              <a:lnSpc>
                <a:spcPct val="80000"/>
              </a:lnSpc>
            </a:pPr>
            <a:endParaRPr lang="pt-BR" altLang="pt-BR" sz="1600" b="1" dirty="0" smtClean="0"/>
          </a:p>
          <a:p>
            <a:pPr eaLnBrk="1" hangingPunct="1">
              <a:lnSpc>
                <a:spcPct val="80000"/>
              </a:lnSpc>
            </a:pPr>
            <a:endParaRPr lang="pt-BR" altLang="pt-BR" sz="1600" b="1" dirty="0" smtClean="0"/>
          </a:p>
          <a:p>
            <a:pPr eaLnBrk="1" hangingPunct="1">
              <a:lnSpc>
                <a:spcPct val="80000"/>
              </a:lnSpc>
            </a:pPr>
            <a:endParaRPr lang="pt-BR" altLang="pt-BR" sz="1600" b="1" dirty="0" smtClean="0"/>
          </a:p>
          <a:p>
            <a:pPr eaLnBrk="1" hangingPunct="1">
              <a:lnSpc>
                <a:spcPct val="80000"/>
              </a:lnSpc>
            </a:pPr>
            <a:endParaRPr lang="pt-BR" altLang="pt-BR" sz="1600" b="1" dirty="0" smtClean="0"/>
          </a:p>
          <a:p>
            <a:pPr eaLnBrk="1" hangingPunct="1">
              <a:lnSpc>
                <a:spcPct val="80000"/>
              </a:lnSpc>
            </a:pPr>
            <a:endParaRPr lang="pt-BR" altLang="pt-BR" sz="1600" b="1" dirty="0" smtClean="0"/>
          </a:p>
          <a:p>
            <a:pPr eaLnBrk="1" hangingPunct="1">
              <a:lnSpc>
                <a:spcPct val="80000"/>
              </a:lnSpc>
            </a:pPr>
            <a:r>
              <a:rPr lang="pt-BR" altLang="pt-BR" sz="2400" b="1" dirty="0" smtClean="0"/>
              <a:t>exceções à regra do octeto:</a:t>
            </a:r>
          </a:p>
          <a:p>
            <a:pPr eaLnBrk="1" hangingPunct="1">
              <a:lnSpc>
                <a:spcPct val="80000"/>
              </a:lnSpc>
            </a:pPr>
            <a:endParaRPr lang="pt-BR" altLang="pt-BR" sz="2400" b="1" dirty="0" smtClean="0"/>
          </a:p>
          <a:p>
            <a:pPr eaLnBrk="1" hangingPunct="1">
              <a:lnSpc>
                <a:spcPct val="80000"/>
              </a:lnSpc>
            </a:pPr>
            <a:endParaRPr lang="pt-BR" altLang="pt-BR" sz="1600" b="1" dirty="0" smtClean="0"/>
          </a:p>
          <a:p>
            <a:pPr eaLnBrk="1" hangingPunct="1">
              <a:lnSpc>
                <a:spcPct val="80000"/>
              </a:lnSpc>
            </a:pPr>
            <a:endParaRPr lang="pt-BR" altLang="pt-BR" sz="16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pt-BR" sz="1600" b="1" dirty="0" smtClean="0"/>
              <a:t>  </a:t>
            </a:r>
            <a:r>
              <a:rPr lang="pt-BR" altLang="pt-BR" sz="2400" b="1" i="1" dirty="0" smtClean="0"/>
              <a:t>menos de 8 elétrons                    número ímpar de elétrons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pt-BR" sz="2400" b="1" i="1" dirty="0" smtClean="0"/>
              <a:t>                                                                    (radical livre)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BR" altLang="pt-BR" sz="2400" b="1" i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pt-BR" sz="2400" b="1" i="1" dirty="0" smtClean="0"/>
              <a:t>               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pt-BR" sz="2400" b="1" i="1" dirty="0" smtClean="0"/>
              <a:t>                                   mais de 8 elétrons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BR" altLang="pt-BR" sz="2400" b="1" i="1" dirty="0" smtClean="0"/>
          </a:p>
          <a:p>
            <a:pPr eaLnBrk="1" hangingPunct="1">
              <a:lnSpc>
                <a:spcPct val="80000"/>
              </a:lnSpc>
            </a:pPr>
            <a:endParaRPr lang="pt-BR" altLang="pt-BR" sz="24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BR" altLang="pt-BR" sz="1800" b="1" dirty="0" smtClean="0"/>
          </a:p>
        </p:txBody>
      </p:sp>
      <p:pic>
        <p:nvPicPr>
          <p:cNvPr id="50180" name="Picture 4" descr="ligacao_dati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052513"/>
            <a:ext cx="3527425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547813" y="3500438"/>
            <a:ext cx="6361112" cy="1193800"/>
            <a:chOff x="477" y="714"/>
            <a:chExt cx="4007" cy="752"/>
          </a:xfrm>
        </p:grpSpPr>
        <p:sp>
          <p:nvSpPr>
            <p:cNvPr id="29775" name="Text Box 21"/>
            <p:cNvSpPr txBox="1">
              <a:spLocks noChangeArrowheads="1"/>
            </p:cNvSpPr>
            <p:nvPr/>
          </p:nvSpPr>
          <p:spPr bwMode="auto">
            <a:xfrm>
              <a:off x="518" y="714"/>
              <a:ext cx="1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s-ES" altLang="pt-BR" sz="2800" b="0" baseline="0">
                <a:solidFill>
                  <a:srgbClr val="FFCC00"/>
                </a:solidFill>
                <a:latin typeface="Times New Roman" pitchFamily="18" charset="0"/>
              </a:endParaRPr>
            </a:p>
          </p:txBody>
        </p:sp>
        <p:grpSp>
          <p:nvGrpSpPr>
            <p:cNvPr id="29776" name="Group 22"/>
            <p:cNvGrpSpPr>
              <a:grpSpLocks/>
            </p:cNvGrpSpPr>
            <p:nvPr/>
          </p:nvGrpSpPr>
          <p:grpSpPr bwMode="auto">
            <a:xfrm>
              <a:off x="3792" y="768"/>
              <a:ext cx="692" cy="336"/>
              <a:chOff x="4300" y="1392"/>
              <a:chExt cx="692" cy="336"/>
            </a:xfrm>
          </p:grpSpPr>
          <p:sp>
            <p:nvSpPr>
              <p:cNvPr id="29778" name="Rectangle 23"/>
              <p:cNvSpPr>
                <a:spLocks noChangeArrowheads="1"/>
              </p:cNvSpPr>
              <p:nvPr/>
            </p:nvSpPr>
            <p:spPr bwMode="auto">
              <a:xfrm>
                <a:off x="4694" y="1401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s-ES_tradnl" altLang="pt-BR" sz="2800" b="0" baseline="0">
                    <a:solidFill>
                      <a:srgbClr val="FFFFFF"/>
                    </a:solidFill>
                    <a:latin typeface="Times New Roman" pitchFamily="18" charset="0"/>
                  </a:rPr>
                  <a:t>O</a:t>
                </a:r>
                <a:endParaRPr lang="es-ES" altLang="pt-BR" sz="2800" b="0" baseline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79" name="Rectangle 24"/>
              <p:cNvSpPr>
                <a:spLocks noChangeArrowheads="1"/>
              </p:cNvSpPr>
              <p:nvPr/>
            </p:nvSpPr>
            <p:spPr bwMode="auto">
              <a:xfrm>
                <a:off x="4310" y="1401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s-ES_tradnl" altLang="pt-BR" sz="2800" b="0" baseline="0">
                    <a:solidFill>
                      <a:srgbClr val="FFFFFF"/>
                    </a:solidFill>
                    <a:latin typeface="Times New Roman" pitchFamily="18" charset="0"/>
                  </a:rPr>
                  <a:t>N</a:t>
                </a:r>
                <a:endParaRPr lang="es-ES" altLang="pt-BR" sz="2800" b="0" baseline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80" name="Oval 25"/>
              <p:cNvSpPr>
                <a:spLocks noChangeArrowheads="1"/>
              </p:cNvSpPr>
              <p:nvPr/>
            </p:nvSpPr>
            <p:spPr bwMode="auto">
              <a:xfrm>
                <a:off x="4464" y="1392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9781" name="Oval 26"/>
              <p:cNvSpPr>
                <a:spLocks noChangeArrowheads="1"/>
              </p:cNvSpPr>
              <p:nvPr/>
            </p:nvSpPr>
            <p:spPr bwMode="auto">
              <a:xfrm>
                <a:off x="4300" y="1536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9782" name="Oval 27"/>
              <p:cNvSpPr>
                <a:spLocks noChangeArrowheads="1"/>
              </p:cNvSpPr>
              <p:nvPr/>
            </p:nvSpPr>
            <p:spPr bwMode="auto">
              <a:xfrm>
                <a:off x="4944" y="1497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9783" name="Oval 28"/>
              <p:cNvSpPr>
                <a:spLocks noChangeArrowheads="1"/>
              </p:cNvSpPr>
              <p:nvPr/>
            </p:nvSpPr>
            <p:spPr bwMode="auto">
              <a:xfrm>
                <a:off x="4944" y="1593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9784" name="Line 29"/>
              <p:cNvSpPr>
                <a:spLocks noChangeShapeType="1"/>
              </p:cNvSpPr>
              <p:nvPr/>
            </p:nvSpPr>
            <p:spPr bwMode="auto">
              <a:xfrm>
                <a:off x="4550" y="1545"/>
                <a:ext cx="144" cy="0"/>
              </a:xfrm>
              <a:prstGeom prst="line">
                <a:avLst/>
              </a:prstGeom>
              <a:noFill/>
              <a:ln w="317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785" name="Line 30"/>
              <p:cNvSpPr>
                <a:spLocks noChangeShapeType="1"/>
              </p:cNvSpPr>
              <p:nvPr/>
            </p:nvSpPr>
            <p:spPr bwMode="auto">
              <a:xfrm>
                <a:off x="4550" y="1593"/>
                <a:ext cx="144" cy="0"/>
              </a:xfrm>
              <a:prstGeom prst="line">
                <a:avLst/>
              </a:prstGeom>
              <a:noFill/>
              <a:ln w="317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786" name="Oval 31"/>
              <p:cNvSpPr>
                <a:spLocks noChangeArrowheads="1"/>
              </p:cNvSpPr>
              <p:nvPr/>
            </p:nvSpPr>
            <p:spPr bwMode="auto">
              <a:xfrm>
                <a:off x="4752" y="1392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9787" name="Oval 32"/>
              <p:cNvSpPr>
                <a:spLocks noChangeArrowheads="1"/>
              </p:cNvSpPr>
              <p:nvPr/>
            </p:nvSpPr>
            <p:spPr bwMode="auto">
              <a:xfrm>
                <a:off x="4848" y="1392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9788" name="Oval 33"/>
              <p:cNvSpPr>
                <a:spLocks noChangeArrowheads="1"/>
              </p:cNvSpPr>
              <p:nvPr/>
            </p:nvSpPr>
            <p:spPr bwMode="auto">
              <a:xfrm>
                <a:off x="4368" y="1392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</p:grpSp>
        <p:sp>
          <p:nvSpPr>
            <p:cNvPr id="29777" name="Text Box 34"/>
            <p:cNvSpPr txBox="1">
              <a:spLocks noChangeArrowheads="1"/>
            </p:cNvSpPr>
            <p:nvPr/>
          </p:nvSpPr>
          <p:spPr bwMode="auto">
            <a:xfrm>
              <a:off x="477" y="1178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s-ES" altLang="pt-BR" b="0" u="sng" baseline="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Group 55"/>
          <p:cNvGrpSpPr>
            <a:grpSpLocks/>
          </p:cNvGrpSpPr>
          <p:nvPr/>
        </p:nvGrpSpPr>
        <p:grpSpPr bwMode="auto">
          <a:xfrm>
            <a:off x="-2989263" y="3500438"/>
            <a:ext cx="5638801" cy="595312"/>
            <a:chOff x="528" y="1641"/>
            <a:chExt cx="3552" cy="375"/>
          </a:xfrm>
        </p:grpSpPr>
        <p:sp>
          <p:nvSpPr>
            <p:cNvPr id="29756" name="Text Box 56"/>
            <p:cNvSpPr txBox="1">
              <a:spLocks noChangeArrowheads="1"/>
            </p:cNvSpPr>
            <p:nvPr/>
          </p:nvSpPr>
          <p:spPr bwMode="auto">
            <a:xfrm>
              <a:off x="528" y="1641"/>
              <a:ext cx="1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s-ES" altLang="pt-BR" sz="2800" b="0" baseline="0">
                <a:solidFill>
                  <a:srgbClr val="FFCC00"/>
                </a:solidFill>
                <a:latin typeface="Times New Roman" pitchFamily="18" charset="0"/>
              </a:endParaRPr>
            </a:p>
          </p:txBody>
        </p:sp>
        <p:grpSp>
          <p:nvGrpSpPr>
            <p:cNvPr id="29757" name="Group 57"/>
            <p:cNvGrpSpPr>
              <a:grpSpLocks/>
            </p:cNvGrpSpPr>
            <p:nvPr/>
          </p:nvGrpSpPr>
          <p:grpSpPr bwMode="auto">
            <a:xfrm>
              <a:off x="2986" y="1680"/>
              <a:ext cx="1094" cy="336"/>
              <a:chOff x="2986" y="1680"/>
              <a:chExt cx="1094" cy="336"/>
            </a:xfrm>
          </p:grpSpPr>
          <p:sp>
            <p:nvSpPr>
              <p:cNvPr id="29758" name="Rectangle 58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36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s-ES_tradnl" altLang="pt-BR" sz="2800" b="0" baseline="0">
                    <a:solidFill>
                      <a:srgbClr val="FFFFFF"/>
                    </a:solidFill>
                    <a:latin typeface="Times New Roman" pitchFamily="18" charset="0"/>
                  </a:rPr>
                  <a:t>Be</a:t>
                </a:r>
                <a:endParaRPr lang="es-ES" altLang="pt-BR" sz="2800" b="0" baseline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59" name="Rectangle 59"/>
              <p:cNvSpPr>
                <a:spLocks noChangeArrowheads="1"/>
              </p:cNvSpPr>
              <p:nvPr/>
            </p:nvSpPr>
            <p:spPr bwMode="auto">
              <a:xfrm>
                <a:off x="3023" y="1689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s-ES_tradnl" altLang="pt-BR" sz="2800" b="0" baseline="0">
                    <a:solidFill>
                      <a:srgbClr val="FFFFFF"/>
                    </a:solidFill>
                    <a:latin typeface="Times New Roman" pitchFamily="18" charset="0"/>
                  </a:rPr>
                  <a:t>F</a:t>
                </a:r>
                <a:endParaRPr lang="es-ES" altLang="pt-BR" sz="2800" b="0" baseline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60" name="Rectangle 60"/>
              <p:cNvSpPr>
                <a:spLocks noChangeArrowheads="1"/>
              </p:cNvSpPr>
              <p:nvPr/>
            </p:nvSpPr>
            <p:spPr bwMode="auto">
              <a:xfrm>
                <a:off x="3839" y="1680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s-ES_tradnl" altLang="pt-BR" sz="2800" b="0" baseline="0">
                    <a:solidFill>
                      <a:srgbClr val="FFFFFF"/>
                    </a:solidFill>
                    <a:latin typeface="Times New Roman" pitchFamily="18" charset="0"/>
                  </a:rPr>
                  <a:t>F</a:t>
                </a:r>
                <a:endParaRPr lang="es-ES" altLang="pt-BR" sz="2800" b="0" baseline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61" name="Oval 61"/>
              <p:cNvSpPr>
                <a:spLocks noChangeArrowheads="1"/>
              </p:cNvSpPr>
              <p:nvPr/>
            </p:nvSpPr>
            <p:spPr bwMode="auto">
              <a:xfrm>
                <a:off x="3888" y="1680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9762" name="Oval 62"/>
              <p:cNvSpPr>
                <a:spLocks noChangeArrowheads="1"/>
              </p:cNvSpPr>
              <p:nvPr/>
            </p:nvSpPr>
            <p:spPr bwMode="auto">
              <a:xfrm>
                <a:off x="3984" y="1680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9763" name="Oval 63"/>
              <p:cNvSpPr>
                <a:spLocks noChangeArrowheads="1"/>
              </p:cNvSpPr>
              <p:nvPr/>
            </p:nvSpPr>
            <p:spPr bwMode="auto">
              <a:xfrm>
                <a:off x="3082" y="1680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9764" name="Oval 64"/>
              <p:cNvSpPr>
                <a:spLocks noChangeArrowheads="1"/>
              </p:cNvSpPr>
              <p:nvPr/>
            </p:nvSpPr>
            <p:spPr bwMode="auto">
              <a:xfrm>
                <a:off x="3178" y="1680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9765" name="Oval 65"/>
              <p:cNvSpPr>
                <a:spLocks noChangeArrowheads="1"/>
              </p:cNvSpPr>
              <p:nvPr/>
            </p:nvSpPr>
            <p:spPr bwMode="auto">
              <a:xfrm>
                <a:off x="4032" y="1776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9766" name="Oval 66"/>
              <p:cNvSpPr>
                <a:spLocks noChangeArrowheads="1"/>
              </p:cNvSpPr>
              <p:nvPr/>
            </p:nvSpPr>
            <p:spPr bwMode="auto">
              <a:xfrm>
                <a:off x="4032" y="1872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9767" name="Oval 67"/>
              <p:cNvSpPr>
                <a:spLocks noChangeArrowheads="1"/>
              </p:cNvSpPr>
              <p:nvPr/>
            </p:nvSpPr>
            <p:spPr bwMode="auto">
              <a:xfrm>
                <a:off x="2986" y="1776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9768" name="Oval 68"/>
              <p:cNvSpPr>
                <a:spLocks noChangeArrowheads="1"/>
              </p:cNvSpPr>
              <p:nvPr/>
            </p:nvSpPr>
            <p:spPr bwMode="auto">
              <a:xfrm>
                <a:off x="2986" y="1872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9769" name="Line 69"/>
              <p:cNvSpPr>
                <a:spLocks noChangeShapeType="1"/>
              </p:cNvSpPr>
              <p:nvPr/>
            </p:nvSpPr>
            <p:spPr bwMode="auto">
              <a:xfrm>
                <a:off x="3226" y="1872"/>
                <a:ext cx="144" cy="0"/>
              </a:xfrm>
              <a:prstGeom prst="line">
                <a:avLst/>
              </a:prstGeom>
              <a:noFill/>
              <a:ln w="317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770" name="Line 70"/>
              <p:cNvSpPr>
                <a:spLocks noChangeShapeType="1"/>
              </p:cNvSpPr>
              <p:nvPr/>
            </p:nvSpPr>
            <p:spPr bwMode="auto">
              <a:xfrm>
                <a:off x="3706" y="1872"/>
                <a:ext cx="144" cy="0"/>
              </a:xfrm>
              <a:prstGeom prst="line">
                <a:avLst/>
              </a:prstGeom>
              <a:noFill/>
              <a:ln w="317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771" name="Oval 71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9772" name="Oval 72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9773" name="Oval 73"/>
              <p:cNvSpPr>
                <a:spLocks noChangeArrowheads="1"/>
              </p:cNvSpPr>
              <p:nvPr/>
            </p:nvSpPr>
            <p:spPr bwMode="auto">
              <a:xfrm>
                <a:off x="3888" y="1968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9774" name="Oval 74"/>
              <p:cNvSpPr>
                <a:spLocks noChangeArrowheads="1"/>
              </p:cNvSpPr>
              <p:nvPr/>
            </p:nvSpPr>
            <p:spPr bwMode="auto">
              <a:xfrm>
                <a:off x="3984" y="1968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</p:grpSp>
      </p:grpSp>
      <p:grpSp>
        <p:nvGrpSpPr>
          <p:cNvPr id="6" name="Group 237"/>
          <p:cNvGrpSpPr>
            <a:grpSpLocks/>
          </p:cNvGrpSpPr>
          <p:nvPr/>
        </p:nvGrpSpPr>
        <p:grpSpPr bwMode="auto">
          <a:xfrm>
            <a:off x="250825" y="3860800"/>
            <a:ext cx="3597275" cy="2867025"/>
            <a:chOff x="528" y="2169"/>
            <a:chExt cx="2266" cy="1806"/>
          </a:xfrm>
        </p:grpSpPr>
        <p:sp>
          <p:nvSpPr>
            <p:cNvPr id="29703" name="Text Box 238"/>
            <p:cNvSpPr txBox="1">
              <a:spLocks noChangeArrowheads="1"/>
            </p:cNvSpPr>
            <p:nvPr/>
          </p:nvSpPr>
          <p:spPr bwMode="auto">
            <a:xfrm>
              <a:off x="528" y="2169"/>
              <a:ext cx="1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s-ES" altLang="pt-BR" sz="2800" b="0" baseline="0">
                <a:solidFill>
                  <a:srgbClr val="FFCC00"/>
                </a:solidFill>
                <a:latin typeface="Times New Roman" pitchFamily="18" charset="0"/>
              </a:endParaRPr>
            </a:p>
          </p:txBody>
        </p:sp>
        <p:grpSp>
          <p:nvGrpSpPr>
            <p:cNvPr id="29704" name="Group 239"/>
            <p:cNvGrpSpPr>
              <a:grpSpLocks/>
            </p:cNvGrpSpPr>
            <p:nvPr/>
          </p:nvGrpSpPr>
          <p:grpSpPr bwMode="auto">
            <a:xfrm>
              <a:off x="1056" y="2592"/>
              <a:ext cx="1104" cy="1383"/>
              <a:chOff x="2544" y="2448"/>
              <a:chExt cx="1104" cy="1383"/>
            </a:xfrm>
          </p:grpSpPr>
          <p:sp>
            <p:nvSpPr>
              <p:cNvPr id="29707" name="Rectangle 240"/>
              <p:cNvSpPr>
                <a:spLocks noChangeArrowheads="1"/>
              </p:cNvSpPr>
              <p:nvPr/>
            </p:nvSpPr>
            <p:spPr bwMode="auto">
              <a:xfrm>
                <a:off x="2581" y="2745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s-ES_tradnl" altLang="pt-BR" sz="2800" b="0" baseline="0">
                    <a:solidFill>
                      <a:srgbClr val="FFFFFF"/>
                    </a:solidFill>
                    <a:latin typeface="Times New Roman" pitchFamily="18" charset="0"/>
                  </a:rPr>
                  <a:t>F</a:t>
                </a:r>
                <a:endParaRPr lang="es-ES" altLang="pt-BR" sz="2800" b="0" baseline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08" name="Oval 241"/>
              <p:cNvSpPr>
                <a:spLocks noChangeArrowheads="1"/>
              </p:cNvSpPr>
              <p:nvPr/>
            </p:nvSpPr>
            <p:spPr bwMode="auto">
              <a:xfrm>
                <a:off x="2640" y="2736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9709" name="Oval 242"/>
              <p:cNvSpPr>
                <a:spLocks noChangeArrowheads="1"/>
              </p:cNvSpPr>
              <p:nvPr/>
            </p:nvSpPr>
            <p:spPr bwMode="auto">
              <a:xfrm>
                <a:off x="2736" y="2736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9710" name="Oval 243"/>
              <p:cNvSpPr>
                <a:spLocks noChangeArrowheads="1"/>
              </p:cNvSpPr>
              <p:nvPr/>
            </p:nvSpPr>
            <p:spPr bwMode="auto">
              <a:xfrm>
                <a:off x="2544" y="2832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9711" name="Oval 244"/>
              <p:cNvSpPr>
                <a:spLocks noChangeArrowheads="1"/>
              </p:cNvSpPr>
              <p:nvPr/>
            </p:nvSpPr>
            <p:spPr bwMode="auto">
              <a:xfrm>
                <a:off x="2544" y="2928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9712" name="Oval 245"/>
              <p:cNvSpPr>
                <a:spLocks noChangeArrowheads="1"/>
              </p:cNvSpPr>
              <p:nvPr/>
            </p:nvSpPr>
            <p:spPr bwMode="auto">
              <a:xfrm>
                <a:off x="2630" y="3024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9713" name="Oval 246"/>
              <p:cNvSpPr>
                <a:spLocks noChangeArrowheads="1"/>
              </p:cNvSpPr>
              <p:nvPr/>
            </p:nvSpPr>
            <p:spPr bwMode="auto">
              <a:xfrm>
                <a:off x="2726" y="3024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9714" name="Rectangle 247"/>
              <p:cNvSpPr>
                <a:spLocks noChangeArrowheads="1"/>
              </p:cNvSpPr>
              <p:nvPr/>
            </p:nvSpPr>
            <p:spPr bwMode="auto">
              <a:xfrm>
                <a:off x="2581" y="3225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s-ES_tradnl" altLang="pt-BR" sz="2800" b="0" baseline="0">
                    <a:solidFill>
                      <a:srgbClr val="FFFFFF"/>
                    </a:solidFill>
                    <a:latin typeface="Times New Roman" pitchFamily="18" charset="0"/>
                  </a:rPr>
                  <a:t>F</a:t>
                </a:r>
                <a:endParaRPr lang="es-ES" altLang="pt-BR" sz="2800" b="0" baseline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15" name="Oval 248"/>
              <p:cNvSpPr>
                <a:spLocks noChangeArrowheads="1"/>
              </p:cNvSpPr>
              <p:nvPr/>
            </p:nvSpPr>
            <p:spPr bwMode="auto">
              <a:xfrm>
                <a:off x="2640" y="3216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9716" name="Oval 249"/>
              <p:cNvSpPr>
                <a:spLocks noChangeArrowheads="1"/>
              </p:cNvSpPr>
              <p:nvPr/>
            </p:nvSpPr>
            <p:spPr bwMode="auto">
              <a:xfrm>
                <a:off x="2736" y="3216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9717" name="Oval 250"/>
              <p:cNvSpPr>
                <a:spLocks noChangeArrowheads="1"/>
              </p:cNvSpPr>
              <p:nvPr/>
            </p:nvSpPr>
            <p:spPr bwMode="auto">
              <a:xfrm>
                <a:off x="2544" y="3312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9718" name="Oval 251"/>
              <p:cNvSpPr>
                <a:spLocks noChangeArrowheads="1"/>
              </p:cNvSpPr>
              <p:nvPr/>
            </p:nvSpPr>
            <p:spPr bwMode="auto">
              <a:xfrm>
                <a:off x="2544" y="3408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9719" name="Oval 252"/>
              <p:cNvSpPr>
                <a:spLocks noChangeArrowheads="1"/>
              </p:cNvSpPr>
              <p:nvPr/>
            </p:nvSpPr>
            <p:spPr bwMode="auto">
              <a:xfrm>
                <a:off x="2630" y="3504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9720" name="Oval 253"/>
              <p:cNvSpPr>
                <a:spLocks noChangeArrowheads="1"/>
              </p:cNvSpPr>
              <p:nvPr/>
            </p:nvSpPr>
            <p:spPr bwMode="auto">
              <a:xfrm>
                <a:off x="2726" y="3504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9721" name="Rectangle 254"/>
              <p:cNvSpPr>
                <a:spLocks noChangeArrowheads="1"/>
              </p:cNvSpPr>
              <p:nvPr/>
            </p:nvSpPr>
            <p:spPr bwMode="auto">
              <a:xfrm>
                <a:off x="3359" y="2745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s-ES_tradnl" altLang="pt-BR" sz="2800" b="0" baseline="0">
                    <a:solidFill>
                      <a:srgbClr val="FFFFFF"/>
                    </a:solidFill>
                    <a:latin typeface="Times New Roman" pitchFamily="18" charset="0"/>
                  </a:rPr>
                  <a:t>F</a:t>
                </a:r>
                <a:endParaRPr lang="es-ES" altLang="pt-BR" sz="2800" b="0" baseline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22" name="Oval 255"/>
              <p:cNvSpPr>
                <a:spLocks noChangeArrowheads="1"/>
              </p:cNvSpPr>
              <p:nvPr/>
            </p:nvSpPr>
            <p:spPr bwMode="auto">
              <a:xfrm>
                <a:off x="3418" y="2736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9723" name="Oval 256"/>
              <p:cNvSpPr>
                <a:spLocks noChangeArrowheads="1"/>
              </p:cNvSpPr>
              <p:nvPr/>
            </p:nvSpPr>
            <p:spPr bwMode="auto">
              <a:xfrm>
                <a:off x="3514" y="2736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9724" name="Oval 257"/>
              <p:cNvSpPr>
                <a:spLocks noChangeArrowheads="1"/>
              </p:cNvSpPr>
              <p:nvPr/>
            </p:nvSpPr>
            <p:spPr bwMode="auto">
              <a:xfrm>
                <a:off x="3600" y="2832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9725" name="Oval 258"/>
              <p:cNvSpPr>
                <a:spLocks noChangeArrowheads="1"/>
              </p:cNvSpPr>
              <p:nvPr/>
            </p:nvSpPr>
            <p:spPr bwMode="auto">
              <a:xfrm>
                <a:off x="3600" y="2928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9726" name="Oval 259"/>
              <p:cNvSpPr>
                <a:spLocks noChangeArrowheads="1"/>
              </p:cNvSpPr>
              <p:nvPr/>
            </p:nvSpPr>
            <p:spPr bwMode="auto">
              <a:xfrm>
                <a:off x="3408" y="3024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9727" name="Oval 260"/>
              <p:cNvSpPr>
                <a:spLocks noChangeArrowheads="1"/>
              </p:cNvSpPr>
              <p:nvPr/>
            </p:nvSpPr>
            <p:spPr bwMode="auto">
              <a:xfrm>
                <a:off x="3504" y="3024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9728" name="Rectangle 261"/>
              <p:cNvSpPr>
                <a:spLocks noChangeArrowheads="1"/>
              </p:cNvSpPr>
              <p:nvPr/>
            </p:nvSpPr>
            <p:spPr bwMode="auto">
              <a:xfrm>
                <a:off x="3359" y="3216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s-ES_tradnl" altLang="pt-BR" sz="2800" b="0" baseline="0">
                    <a:solidFill>
                      <a:srgbClr val="FFFFFF"/>
                    </a:solidFill>
                    <a:latin typeface="Times New Roman" pitchFamily="18" charset="0"/>
                  </a:rPr>
                  <a:t>F</a:t>
                </a:r>
                <a:endParaRPr lang="es-ES" altLang="pt-BR" sz="2800" b="0" baseline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29" name="Oval 262"/>
              <p:cNvSpPr>
                <a:spLocks noChangeArrowheads="1"/>
              </p:cNvSpPr>
              <p:nvPr/>
            </p:nvSpPr>
            <p:spPr bwMode="auto">
              <a:xfrm>
                <a:off x="3418" y="3216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9730" name="Oval 263"/>
              <p:cNvSpPr>
                <a:spLocks noChangeArrowheads="1"/>
              </p:cNvSpPr>
              <p:nvPr/>
            </p:nvSpPr>
            <p:spPr bwMode="auto">
              <a:xfrm>
                <a:off x="3514" y="3216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9731" name="Oval 264"/>
              <p:cNvSpPr>
                <a:spLocks noChangeArrowheads="1"/>
              </p:cNvSpPr>
              <p:nvPr/>
            </p:nvSpPr>
            <p:spPr bwMode="auto">
              <a:xfrm>
                <a:off x="3600" y="3312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9732" name="Oval 265"/>
              <p:cNvSpPr>
                <a:spLocks noChangeArrowheads="1"/>
              </p:cNvSpPr>
              <p:nvPr/>
            </p:nvSpPr>
            <p:spPr bwMode="auto">
              <a:xfrm>
                <a:off x="3600" y="3408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9733" name="Oval 266"/>
              <p:cNvSpPr>
                <a:spLocks noChangeArrowheads="1"/>
              </p:cNvSpPr>
              <p:nvPr/>
            </p:nvSpPr>
            <p:spPr bwMode="auto">
              <a:xfrm>
                <a:off x="3408" y="3504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9734" name="Oval 267"/>
              <p:cNvSpPr>
                <a:spLocks noChangeArrowheads="1"/>
              </p:cNvSpPr>
              <p:nvPr/>
            </p:nvSpPr>
            <p:spPr bwMode="auto">
              <a:xfrm>
                <a:off x="3504" y="3504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9735" name="Rectangle 268"/>
              <p:cNvSpPr>
                <a:spLocks noChangeArrowheads="1"/>
              </p:cNvSpPr>
              <p:nvPr/>
            </p:nvSpPr>
            <p:spPr bwMode="auto">
              <a:xfrm>
                <a:off x="2975" y="2457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s-ES_tradnl" altLang="pt-BR" sz="2800" b="0" baseline="0">
                    <a:solidFill>
                      <a:srgbClr val="FFFFFF"/>
                    </a:solidFill>
                    <a:latin typeface="Times New Roman" pitchFamily="18" charset="0"/>
                  </a:rPr>
                  <a:t>F</a:t>
                </a:r>
                <a:endParaRPr lang="es-ES" altLang="pt-BR" sz="2800" b="0" baseline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36" name="Oval 269"/>
              <p:cNvSpPr>
                <a:spLocks noChangeArrowheads="1"/>
              </p:cNvSpPr>
              <p:nvPr/>
            </p:nvSpPr>
            <p:spPr bwMode="auto">
              <a:xfrm>
                <a:off x="3034" y="2448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9737" name="Oval 270"/>
              <p:cNvSpPr>
                <a:spLocks noChangeArrowheads="1"/>
              </p:cNvSpPr>
              <p:nvPr/>
            </p:nvSpPr>
            <p:spPr bwMode="auto">
              <a:xfrm>
                <a:off x="3130" y="2448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9738" name="Oval 271"/>
              <p:cNvSpPr>
                <a:spLocks noChangeArrowheads="1"/>
              </p:cNvSpPr>
              <p:nvPr/>
            </p:nvSpPr>
            <p:spPr bwMode="auto">
              <a:xfrm>
                <a:off x="2938" y="2544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9739" name="Oval 272"/>
              <p:cNvSpPr>
                <a:spLocks noChangeArrowheads="1"/>
              </p:cNvSpPr>
              <p:nvPr/>
            </p:nvSpPr>
            <p:spPr bwMode="auto">
              <a:xfrm>
                <a:off x="2938" y="2640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9740" name="Oval 273"/>
              <p:cNvSpPr>
                <a:spLocks noChangeArrowheads="1"/>
              </p:cNvSpPr>
              <p:nvPr/>
            </p:nvSpPr>
            <p:spPr bwMode="auto">
              <a:xfrm>
                <a:off x="3216" y="2544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9741" name="Oval 274"/>
              <p:cNvSpPr>
                <a:spLocks noChangeArrowheads="1"/>
              </p:cNvSpPr>
              <p:nvPr/>
            </p:nvSpPr>
            <p:spPr bwMode="auto">
              <a:xfrm>
                <a:off x="3216" y="2640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9742" name="Oval 275"/>
              <p:cNvSpPr>
                <a:spLocks noChangeArrowheads="1"/>
              </p:cNvSpPr>
              <p:nvPr/>
            </p:nvSpPr>
            <p:spPr bwMode="auto">
              <a:xfrm>
                <a:off x="3024" y="3783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9743" name="Oval 276"/>
              <p:cNvSpPr>
                <a:spLocks noChangeArrowheads="1"/>
              </p:cNvSpPr>
              <p:nvPr/>
            </p:nvSpPr>
            <p:spPr bwMode="auto">
              <a:xfrm>
                <a:off x="3120" y="3783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9744" name="Oval 277"/>
              <p:cNvSpPr>
                <a:spLocks noChangeArrowheads="1"/>
              </p:cNvSpPr>
              <p:nvPr/>
            </p:nvSpPr>
            <p:spPr bwMode="auto">
              <a:xfrm>
                <a:off x="2928" y="3591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9745" name="Oval 278"/>
              <p:cNvSpPr>
                <a:spLocks noChangeArrowheads="1"/>
              </p:cNvSpPr>
              <p:nvPr/>
            </p:nvSpPr>
            <p:spPr bwMode="auto">
              <a:xfrm>
                <a:off x="2928" y="3687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9746" name="Oval 279"/>
              <p:cNvSpPr>
                <a:spLocks noChangeArrowheads="1"/>
              </p:cNvSpPr>
              <p:nvPr/>
            </p:nvSpPr>
            <p:spPr bwMode="auto">
              <a:xfrm>
                <a:off x="3206" y="3591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9747" name="Oval 280"/>
              <p:cNvSpPr>
                <a:spLocks noChangeArrowheads="1"/>
              </p:cNvSpPr>
              <p:nvPr/>
            </p:nvSpPr>
            <p:spPr bwMode="auto">
              <a:xfrm>
                <a:off x="3206" y="3687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9748" name="Rectangle 281"/>
              <p:cNvSpPr>
                <a:spLocks noChangeArrowheads="1"/>
              </p:cNvSpPr>
              <p:nvPr/>
            </p:nvSpPr>
            <p:spPr bwMode="auto">
              <a:xfrm>
                <a:off x="2975" y="3504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s-ES_tradnl" altLang="pt-BR" sz="2800" b="0" baseline="0">
                    <a:solidFill>
                      <a:srgbClr val="FFFFFF"/>
                    </a:solidFill>
                    <a:latin typeface="Times New Roman" pitchFamily="18" charset="0"/>
                  </a:rPr>
                  <a:t>F</a:t>
                </a:r>
                <a:endParaRPr lang="es-ES" altLang="pt-BR" sz="2800" b="0" baseline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49" name="Rectangle 282"/>
              <p:cNvSpPr>
                <a:spLocks noChangeArrowheads="1"/>
              </p:cNvSpPr>
              <p:nvPr/>
            </p:nvSpPr>
            <p:spPr bwMode="auto">
              <a:xfrm>
                <a:off x="2976" y="2985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s-ES_tradnl" altLang="pt-BR" sz="2800" b="0" baseline="0">
                    <a:solidFill>
                      <a:srgbClr val="FFFFFF"/>
                    </a:solidFill>
                    <a:latin typeface="Times New Roman" pitchFamily="18" charset="0"/>
                  </a:rPr>
                  <a:t>S</a:t>
                </a:r>
                <a:endParaRPr lang="es-ES" altLang="pt-BR" sz="2800" b="0" baseline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50" name="Line 283"/>
              <p:cNvSpPr>
                <a:spLocks noChangeShapeType="1"/>
              </p:cNvSpPr>
              <p:nvPr/>
            </p:nvSpPr>
            <p:spPr bwMode="auto">
              <a:xfrm flipV="1">
                <a:off x="3072" y="2736"/>
                <a:ext cx="0" cy="288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751" name="Line 284"/>
              <p:cNvSpPr>
                <a:spLocks noChangeShapeType="1"/>
              </p:cNvSpPr>
              <p:nvPr/>
            </p:nvSpPr>
            <p:spPr bwMode="auto">
              <a:xfrm flipV="1">
                <a:off x="3072" y="3264"/>
                <a:ext cx="0" cy="288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752" name="Line 285"/>
              <p:cNvSpPr>
                <a:spLocks noChangeShapeType="1"/>
              </p:cNvSpPr>
              <p:nvPr/>
            </p:nvSpPr>
            <p:spPr bwMode="auto">
              <a:xfrm flipH="1" flipV="1">
                <a:off x="2784" y="2928"/>
                <a:ext cx="24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753" name="Line 286"/>
              <p:cNvSpPr>
                <a:spLocks noChangeShapeType="1"/>
              </p:cNvSpPr>
              <p:nvPr/>
            </p:nvSpPr>
            <p:spPr bwMode="auto">
              <a:xfrm flipV="1">
                <a:off x="2784" y="3216"/>
                <a:ext cx="240" cy="192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754" name="Line 287"/>
              <p:cNvSpPr>
                <a:spLocks noChangeShapeType="1"/>
              </p:cNvSpPr>
              <p:nvPr/>
            </p:nvSpPr>
            <p:spPr bwMode="auto">
              <a:xfrm flipH="1" flipV="1">
                <a:off x="3168" y="3216"/>
                <a:ext cx="24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755" name="Line 288"/>
              <p:cNvSpPr>
                <a:spLocks noChangeShapeType="1"/>
              </p:cNvSpPr>
              <p:nvPr/>
            </p:nvSpPr>
            <p:spPr bwMode="auto">
              <a:xfrm flipV="1">
                <a:off x="3168" y="2880"/>
                <a:ext cx="240" cy="192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9705" name="Text Box 289"/>
            <p:cNvSpPr txBox="1">
              <a:spLocks noChangeArrowheads="1"/>
            </p:cNvSpPr>
            <p:nvPr/>
          </p:nvSpPr>
          <p:spPr bwMode="auto">
            <a:xfrm>
              <a:off x="2678" y="2649"/>
              <a:ext cx="1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s-ES" altLang="pt-BR" sz="2800" b="0" baseline="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29706" name="Text Box 290"/>
            <p:cNvSpPr txBox="1">
              <a:spLocks noChangeArrowheads="1"/>
            </p:cNvSpPr>
            <p:nvPr/>
          </p:nvSpPr>
          <p:spPr bwMode="auto">
            <a:xfrm>
              <a:off x="2498" y="3284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s-ES" altLang="pt-BR" b="0" baseline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0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01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01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017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017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507413" cy="626427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pt-BR" altLang="pt-BR" sz="1600" smtClean="0"/>
          </a:p>
          <a:p>
            <a:pPr eaLnBrk="1" hangingPunct="1">
              <a:buFontTx/>
              <a:buNone/>
            </a:pPr>
            <a:r>
              <a:rPr lang="pt-BR" altLang="pt-BR" sz="2400" smtClean="0"/>
              <a:t>as ligações químicas classificam-se em:</a:t>
            </a:r>
          </a:p>
          <a:p>
            <a:pPr eaLnBrk="1" hangingPunct="1">
              <a:buFontTx/>
              <a:buNone/>
            </a:pPr>
            <a:endParaRPr lang="pt-BR" altLang="pt-BR" sz="2400" smtClean="0"/>
          </a:p>
          <a:p>
            <a:pPr eaLnBrk="1" hangingPunct="1"/>
            <a:r>
              <a:rPr lang="pt-BR" altLang="pt-BR" sz="2400" b="1" smtClean="0"/>
              <a:t>ligações intramoleculares: </a:t>
            </a:r>
          </a:p>
          <a:p>
            <a:pPr eaLnBrk="1" hangingPunct="1">
              <a:buFontTx/>
              <a:buNone/>
            </a:pPr>
            <a:r>
              <a:rPr lang="pt-BR" altLang="pt-BR" sz="2400" smtClean="0"/>
              <a:t>- ocorrem entre os átomos para formar “moléculas”;</a:t>
            </a:r>
          </a:p>
          <a:p>
            <a:pPr eaLnBrk="1" hangingPunct="1">
              <a:buFontTx/>
              <a:buNone/>
            </a:pPr>
            <a:r>
              <a:rPr lang="pt-BR" altLang="pt-BR" sz="2400" smtClean="0"/>
              <a:t>- responsáveis pelas propriedades químicas dos compostos;</a:t>
            </a:r>
          </a:p>
          <a:p>
            <a:pPr eaLnBrk="1" hangingPunct="1">
              <a:buFontTx/>
              <a:buNone/>
            </a:pPr>
            <a:r>
              <a:rPr lang="pt-BR" altLang="pt-BR" sz="2400" smtClean="0"/>
              <a:t>- são elas: iônica, covalente e metálica.</a:t>
            </a:r>
          </a:p>
          <a:p>
            <a:pPr eaLnBrk="1" hangingPunct="1">
              <a:buFontTx/>
              <a:buNone/>
            </a:pPr>
            <a:endParaRPr lang="pt-BR" altLang="pt-BR" sz="2400" smtClean="0"/>
          </a:p>
          <a:p>
            <a:pPr eaLnBrk="1" hangingPunct="1"/>
            <a:r>
              <a:rPr lang="pt-BR" altLang="pt-BR" sz="2400" b="1" smtClean="0"/>
              <a:t>ligações (ou forças) intermoleculares:</a:t>
            </a:r>
            <a:r>
              <a:rPr lang="pt-BR" altLang="pt-BR" sz="2400" smtClean="0"/>
              <a:t> </a:t>
            </a:r>
          </a:p>
          <a:p>
            <a:pPr eaLnBrk="1" hangingPunct="1">
              <a:buFontTx/>
              <a:buNone/>
            </a:pPr>
            <a:r>
              <a:rPr lang="pt-BR" altLang="pt-BR" sz="2400" smtClean="0"/>
              <a:t>- ocorrem entre as “moléculas”;</a:t>
            </a:r>
          </a:p>
          <a:p>
            <a:pPr eaLnBrk="1" hangingPunct="1">
              <a:buFontTx/>
              <a:buNone/>
            </a:pPr>
            <a:r>
              <a:rPr lang="pt-BR" altLang="pt-BR" sz="2400" smtClean="0"/>
              <a:t>- responsáveis pelas propriedades físicas dos compostos;</a:t>
            </a:r>
          </a:p>
          <a:p>
            <a:pPr eaLnBrk="1" hangingPunct="1">
              <a:buFontTx/>
              <a:buNone/>
            </a:pPr>
            <a:r>
              <a:rPr lang="pt-BR" altLang="pt-BR" sz="2400" smtClean="0"/>
              <a:t>- são elas: íon-dipolo; dipolo-dipolo, dipolo-induzido e ligação   de hidrogênio.</a:t>
            </a:r>
            <a:endParaRPr lang="pt-BR" altLang="pt-BR" sz="2400" b="1" smtClean="0"/>
          </a:p>
          <a:p>
            <a:pPr eaLnBrk="1" hangingPunct="1">
              <a:buFontTx/>
              <a:buNone/>
            </a:pPr>
            <a:endParaRPr lang="pt-BR" altLang="pt-BR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8913"/>
            <a:ext cx="8964612" cy="64801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pt-BR" altLang="pt-BR" sz="2400" i="1" smtClean="0">
                <a:solidFill>
                  <a:srgbClr val="000066"/>
                </a:solidFill>
              </a:rPr>
              <a:t>CARACTERÍSTICAS DOS COMPOSTOS MOLECULARES:</a:t>
            </a:r>
          </a:p>
          <a:p>
            <a:pPr eaLnBrk="1" hangingPunct="1">
              <a:buFontTx/>
              <a:buNone/>
            </a:pPr>
            <a:r>
              <a:rPr lang="pt-BR" altLang="pt-BR" sz="2400" smtClean="0">
                <a:solidFill>
                  <a:srgbClr val="000066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pt-BR" altLang="pt-BR" sz="2400" smtClean="0"/>
              <a:t>* podem ser encontradas nos três estados físicos à temperatura ambiente;</a:t>
            </a:r>
          </a:p>
          <a:p>
            <a:pPr eaLnBrk="1" hangingPunct="1">
              <a:buFontTx/>
              <a:buNone/>
            </a:pPr>
            <a:endParaRPr lang="pt-BR" altLang="pt-BR" sz="2400" smtClean="0"/>
          </a:p>
          <a:p>
            <a:pPr eaLnBrk="1" hangingPunct="1">
              <a:buFontTx/>
              <a:buNone/>
            </a:pPr>
            <a:r>
              <a:rPr lang="pt-BR" altLang="pt-BR" sz="2400" smtClean="0"/>
              <a:t>* ponto de fusão e ebulição, geralmente, inferiores ao das substâncias iônicas;</a:t>
            </a:r>
          </a:p>
          <a:p>
            <a:pPr eaLnBrk="1" hangingPunct="1">
              <a:buFontTx/>
              <a:buNone/>
            </a:pPr>
            <a:endParaRPr lang="pt-BR" altLang="pt-BR" sz="2400" smtClean="0"/>
          </a:p>
          <a:p>
            <a:pPr eaLnBrk="1" hangingPunct="1">
              <a:buFontTx/>
              <a:buNone/>
            </a:pPr>
            <a:r>
              <a:rPr lang="pt-BR" altLang="pt-BR" sz="2400" smtClean="0"/>
              <a:t>* quando puras não conduzem corrente elétrica;</a:t>
            </a:r>
          </a:p>
          <a:p>
            <a:pPr eaLnBrk="1" hangingPunct="1">
              <a:buFontTx/>
              <a:buNone/>
            </a:pPr>
            <a:endParaRPr lang="pt-BR" altLang="pt-BR" sz="2400" smtClean="0"/>
          </a:p>
          <a:p>
            <a:pPr eaLnBrk="1" hangingPunct="1">
              <a:buFontTx/>
              <a:buNone/>
            </a:pPr>
            <a:r>
              <a:rPr lang="pt-BR" altLang="pt-BR" sz="2400" smtClean="0"/>
              <a:t>* algumas substâncias conduzem corrente elétrica quando em solução (ionização);</a:t>
            </a:r>
          </a:p>
          <a:p>
            <a:pPr eaLnBrk="1" hangingPunct="1">
              <a:buFontTx/>
              <a:buNone/>
            </a:pPr>
            <a:endParaRPr lang="pt-BR" altLang="pt-BR" sz="2400" smtClean="0"/>
          </a:p>
          <a:p>
            <a:pPr eaLnBrk="1" hangingPunct="1">
              <a:buFontTx/>
              <a:buNone/>
            </a:pPr>
            <a:endParaRPr lang="pt-BR" altLang="pt-BR" sz="2400" smtClean="0"/>
          </a:p>
          <a:p>
            <a:pPr eaLnBrk="1" hangingPunct="1">
              <a:buFontTx/>
              <a:buNone/>
            </a:pPr>
            <a:endParaRPr lang="pt-BR" altLang="pt-BR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algn="l" eaLnBrk="1" hangingPunct="1"/>
            <a:r>
              <a:rPr lang="pt-BR" altLang="pt-BR" sz="2600" smtClean="0"/>
              <a:t> </a:t>
            </a:r>
            <a:r>
              <a:rPr lang="pt-BR" altLang="pt-BR" sz="2600" b="1" smtClean="0">
                <a:solidFill>
                  <a:srgbClr val="000066"/>
                </a:solidFill>
              </a:rPr>
              <a:t>3 – A LIGAÇÃO METÁLICA: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713788" cy="4929188"/>
          </a:xfrm>
        </p:spPr>
        <p:txBody>
          <a:bodyPr/>
          <a:lstStyle/>
          <a:p>
            <a:pPr eaLnBrk="1" hangingPunct="1"/>
            <a:r>
              <a:rPr lang="pt-BR" altLang="pt-BR" sz="2400" dirty="0" smtClean="0"/>
              <a:t>é uma ligação desorientada;</a:t>
            </a:r>
          </a:p>
          <a:p>
            <a:pPr eaLnBrk="1" hangingPunct="1"/>
            <a:r>
              <a:rPr lang="pt-BR" altLang="pt-BR" sz="2400" b="1" dirty="0" smtClean="0"/>
              <a:t>modelo do mar de elétrons: </a:t>
            </a:r>
            <a:r>
              <a:rPr lang="pt-BR" altLang="pt-BR" sz="2400" dirty="0" smtClean="0"/>
              <a:t>os cátions permanecem em </a:t>
            </a:r>
          </a:p>
          <a:p>
            <a:pPr eaLnBrk="1" hangingPunct="1">
              <a:buFontTx/>
              <a:buNone/>
            </a:pPr>
            <a:r>
              <a:rPr lang="pt-BR" altLang="pt-BR" sz="2400" dirty="0" smtClean="0"/>
              <a:t>um arranjo regular e estão cercados por um mar de elétrons.</a:t>
            </a:r>
          </a:p>
          <a:p>
            <a:pPr eaLnBrk="1" hangingPunct="1">
              <a:buFontTx/>
              <a:buNone/>
            </a:pPr>
            <a:endParaRPr lang="pt-BR" altLang="pt-BR" sz="2400" dirty="0" smtClean="0"/>
          </a:p>
          <a:p>
            <a:pPr eaLnBrk="1" hangingPunct="1">
              <a:buFontTx/>
              <a:buNone/>
            </a:pPr>
            <a:endParaRPr lang="pt-BR" altLang="pt-BR" sz="2400" dirty="0" smtClean="0"/>
          </a:p>
          <a:p>
            <a:pPr eaLnBrk="1" hangingPunct="1">
              <a:buFontTx/>
              <a:buNone/>
            </a:pPr>
            <a:endParaRPr lang="pt-BR" altLang="pt-BR" sz="2400" dirty="0" smtClean="0"/>
          </a:p>
          <a:p>
            <a:pPr eaLnBrk="1" hangingPunct="1">
              <a:buFontTx/>
              <a:buNone/>
            </a:pPr>
            <a:endParaRPr lang="pt-BR" altLang="pt-BR" sz="2400" dirty="0" smtClean="0"/>
          </a:p>
          <a:p>
            <a:pPr eaLnBrk="1" hangingPunct="1">
              <a:buFontTx/>
              <a:buNone/>
            </a:pPr>
            <a:endParaRPr lang="pt-BR" altLang="pt-BR" sz="2400" dirty="0" smtClean="0"/>
          </a:p>
          <a:p>
            <a:pPr eaLnBrk="1" hangingPunct="1">
              <a:buFontTx/>
              <a:buNone/>
            </a:pPr>
            <a:endParaRPr lang="pt-BR" altLang="pt-BR" sz="2400" dirty="0" smtClean="0"/>
          </a:p>
          <a:p>
            <a:pPr eaLnBrk="1" hangingPunct="1"/>
            <a:r>
              <a:rPr lang="pt-BR" altLang="pt-BR" sz="2400" dirty="0" smtClean="0"/>
              <a:t>grande movimentação eletrônica: boa condutividade térmica </a:t>
            </a:r>
          </a:p>
          <a:p>
            <a:pPr eaLnBrk="1" hangingPunct="1">
              <a:buFontTx/>
              <a:buNone/>
            </a:pPr>
            <a:r>
              <a:rPr lang="pt-BR" altLang="pt-BR" sz="2400" dirty="0" smtClean="0"/>
              <a:t>e elétrica, e alta maleabilidade e </a:t>
            </a:r>
            <a:r>
              <a:rPr lang="pt-BR" altLang="pt-BR" sz="2400" dirty="0" err="1" smtClean="0"/>
              <a:t>ductibilidade</a:t>
            </a:r>
            <a:r>
              <a:rPr lang="pt-BR" altLang="pt-BR" sz="2400" dirty="0" smtClean="0"/>
              <a:t>. </a:t>
            </a:r>
          </a:p>
          <a:p>
            <a:pPr eaLnBrk="1" hangingPunct="1"/>
            <a:endParaRPr lang="pt-BR" altLang="pt-BR" sz="2400" dirty="0" smtClean="0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 rot="10800000">
            <a:off x="2627313" y="2636838"/>
            <a:ext cx="8763000" cy="3362325"/>
            <a:chOff x="192" y="2064"/>
            <a:chExt cx="5520" cy="2208"/>
          </a:xfrm>
        </p:grpSpPr>
        <p:sp>
          <p:nvSpPr>
            <p:cNvPr id="51212" name="Text Box 12"/>
            <p:cNvSpPr txBox="1">
              <a:spLocks noChangeArrowheads="1"/>
            </p:cNvSpPr>
            <p:nvPr/>
          </p:nvSpPr>
          <p:spPr bwMode="auto">
            <a:xfrm>
              <a:off x="1488" y="2069"/>
              <a:ext cx="2746" cy="462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rot="10800000" lIns="162000" tIns="118800" rIns="162000" bIns="11880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endParaRPr lang="es-ES" sz="2800" baseline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1750" name="Text Box 13"/>
            <p:cNvSpPr txBox="1">
              <a:spLocks noChangeArrowheads="1"/>
            </p:cNvSpPr>
            <p:nvPr/>
          </p:nvSpPr>
          <p:spPr bwMode="auto">
            <a:xfrm>
              <a:off x="192" y="2639"/>
              <a:ext cx="116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>
              <a:spAutoFit/>
            </a:bodyPr>
            <a:lstStyle>
              <a:lvl1pPr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s-ES" altLang="pt-BR" sz="2800" b="0" baseline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pic>
          <p:nvPicPr>
            <p:cNvPr id="31751" name="Picture 14" descr="metallicblu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" y="2825"/>
              <a:ext cx="2131" cy="1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2" name="Text Box 15"/>
            <p:cNvSpPr txBox="1">
              <a:spLocks noChangeArrowheads="1"/>
            </p:cNvSpPr>
            <p:nvPr/>
          </p:nvSpPr>
          <p:spPr bwMode="auto">
            <a:xfrm>
              <a:off x="198" y="3600"/>
              <a:ext cx="116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>
              <a:spAutoFit/>
            </a:bodyPr>
            <a:lstStyle>
              <a:lvl1pPr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s-ES" altLang="pt-BR" sz="2800" b="0" baseline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12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12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23850" y="1557338"/>
            <a:ext cx="8380413" cy="5148262"/>
            <a:chOff x="144" y="807"/>
            <a:chExt cx="5520" cy="3417"/>
          </a:xfrm>
        </p:grpSpPr>
        <p:sp>
          <p:nvSpPr>
            <p:cNvPr id="9221" name="Oval 12"/>
            <p:cNvSpPr>
              <a:spLocks noChangeArrowheads="1"/>
            </p:cNvSpPr>
            <p:nvPr/>
          </p:nvSpPr>
          <p:spPr bwMode="auto">
            <a:xfrm>
              <a:off x="144" y="1056"/>
              <a:ext cx="2064" cy="1248"/>
            </a:xfrm>
            <a:prstGeom prst="ellipse">
              <a:avLst/>
            </a:prstGeom>
            <a:solidFill>
              <a:srgbClr val="FFFF99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s-ES_tradnl" altLang="pt-BR" sz="2800" i="1" baseline="0">
                  <a:solidFill>
                    <a:srgbClr val="000000"/>
                  </a:solidFill>
                  <a:latin typeface="Times New Roman" pitchFamily="18" charset="0"/>
                </a:rPr>
                <a:t>Teoria de</a:t>
              </a:r>
            </a:p>
            <a:p>
              <a:pPr algn="ctr" eaLnBrk="1" hangingPunct="1">
                <a:spcBef>
                  <a:spcPct val="0"/>
                </a:spcBef>
              </a:pPr>
              <a:r>
                <a:rPr lang="es-ES_tradnl" altLang="pt-BR" sz="2800" i="1" baseline="0">
                  <a:solidFill>
                    <a:srgbClr val="000000"/>
                  </a:solidFill>
                  <a:latin typeface="Times New Roman" pitchFamily="18" charset="0"/>
                </a:rPr>
                <a:t>Lewis</a:t>
              </a:r>
              <a:endParaRPr lang="es-ES" altLang="pt-BR" sz="2800" i="1" baseline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222" name="Oval 13"/>
            <p:cNvSpPr>
              <a:spLocks noChangeArrowheads="1"/>
            </p:cNvSpPr>
            <p:nvPr/>
          </p:nvSpPr>
          <p:spPr bwMode="auto">
            <a:xfrm>
              <a:off x="3600" y="2976"/>
              <a:ext cx="2064" cy="1248"/>
            </a:xfrm>
            <a:prstGeom prst="ellipse">
              <a:avLst/>
            </a:prstGeom>
            <a:solidFill>
              <a:srgbClr val="FFFF99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s-ES_tradnl" altLang="pt-BR" sz="2800" i="1" baseline="0">
                  <a:solidFill>
                    <a:srgbClr val="000000"/>
                  </a:solidFill>
                  <a:latin typeface="Times New Roman" pitchFamily="18" charset="0"/>
                </a:rPr>
                <a:t>Teoria dos orbitais</a:t>
              </a:r>
            </a:p>
            <a:p>
              <a:pPr algn="ctr" eaLnBrk="1" hangingPunct="1">
                <a:spcBef>
                  <a:spcPct val="0"/>
                </a:spcBef>
              </a:pPr>
              <a:r>
                <a:rPr lang="es-ES_tradnl" altLang="pt-BR" sz="2800" i="1" baseline="0">
                  <a:solidFill>
                    <a:srgbClr val="000000"/>
                  </a:solidFill>
                  <a:latin typeface="Times New Roman" pitchFamily="18" charset="0"/>
                </a:rPr>
                <a:t>moleculares</a:t>
              </a:r>
              <a:endParaRPr lang="es-ES" altLang="pt-BR" sz="2800" i="1" baseline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223" name="Oval 14"/>
            <p:cNvSpPr>
              <a:spLocks noChangeArrowheads="1"/>
            </p:cNvSpPr>
            <p:nvPr/>
          </p:nvSpPr>
          <p:spPr bwMode="auto">
            <a:xfrm>
              <a:off x="1824" y="2016"/>
              <a:ext cx="2064" cy="1296"/>
            </a:xfrm>
            <a:prstGeom prst="ellipse">
              <a:avLst/>
            </a:prstGeom>
            <a:solidFill>
              <a:srgbClr val="FFFF99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s-ES_tradnl" altLang="pt-BR" sz="2800" i="1" baseline="0">
                  <a:solidFill>
                    <a:srgbClr val="000000"/>
                  </a:solidFill>
                  <a:latin typeface="Times New Roman" pitchFamily="18" charset="0"/>
                </a:rPr>
                <a:t>Teoria da ligação</a:t>
              </a:r>
            </a:p>
            <a:p>
              <a:pPr algn="ctr" eaLnBrk="1" hangingPunct="1">
                <a:spcBef>
                  <a:spcPct val="0"/>
                </a:spcBef>
              </a:pPr>
              <a:r>
                <a:rPr lang="es-ES_tradnl" altLang="pt-BR" sz="2800" i="1" baseline="0">
                  <a:solidFill>
                    <a:srgbClr val="000000"/>
                  </a:solidFill>
                  <a:latin typeface="Times New Roman" pitchFamily="18" charset="0"/>
                </a:rPr>
                <a:t>de valência</a:t>
              </a:r>
              <a:endParaRPr lang="es-ES" altLang="pt-BR" sz="2800" i="1" baseline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224" name="AutoShape 15"/>
            <p:cNvSpPr>
              <a:spLocks noChangeArrowheads="1"/>
            </p:cNvSpPr>
            <p:nvPr/>
          </p:nvSpPr>
          <p:spPr bwMode="auto">
            <a:xfrm rot="5400000">
              <a:off x="2352" y="1248"/>
              <a:ext cx="1008" cy="240"/>
            </a:xfrm>
            <a:prstGeom prst="rightArrow">
              <a:avLst>
                <a:gd name="adj1" fmla="val 50000"/>
                <a:gd name="adj2" fmla="val 105000"/>
              </a:avLst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9225" name="AutoShape 16"/>
            <p:cNvSpPr>
              <a:spLocks noChangeArrowheads="1"/>
            </p:cNvSpPr>
            <p:nvPr/>
          </p:nvSpPr>
          <p:spPr bwMode="auto">
            <a:xfrm rot="4200000">
              <a:off x="2990" y="1722"/>
              <a:ext cx="2069" cy="240"/>
            </a:xfrm>
            <a:prstGeom prst="rightArrow">
              <a:avLst>
                <a:gd name="adj1" fmla="val 50000"/>
                <a:gd name="adj2" fmla="val 215521"/>
              </a:avLst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9226" name="AutoShape 17"/>
            <p:cNvSpPr>
              <a:spLocks noChangeArrowheads="1"/>
            </p:cNvSpPr>
            <p:nvPr/>
          </p:nvSpPr>
          <p:spPr bwMode="auto">
            <a:xfrm rot="7200000">
              <a:off x="1920" y="918"/>
              <a:ext cx="432" cy="240"/>
            </a:xfrm>
            <a:prstGeom prst="rightArrow">
              <a:avLst>
                <a:gd name="adj1" fmla="val 50000"/>
                <a:gd name="adj2" fmla="val 45000"/>
              </a:avLst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  <p:sp>
        <p:nvSpPr>
          <p:cNvPr id="26643" name="Rectangle 19"/>
          <p:cNvSpPr>
            <a:spLocks noGrp="1" noChangeArrowheads="1"/>
          </p:cNvSpPr>
          <p:nvPr>
            <p:ph type="title"/>
          </p:nvPr>
        </p:nvSpPr>
        <p:spPr>
          <a:solidFill>
            <a:srgbClr val="CCFFCC"/>
          </a:solidFill>
          <a:ln w="50800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s-ES_tradnl" altLang="pt-BR" sz="2800" b="1" smtClean="0">
                <a:solidFill>
                  <a:srgbClr val="000000"/>
                </a:solidFill>
                <a:latin typeface="Times New Roman" pitchFamily="18" charset="0"/>
              </a:rPr>
              <a:t>Teorias das ligações químicas</a:t>
            </a:r>
            <a:endParaRPr lang="es-ES" altLang="pt-BR" sz="28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3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2800" b="1" smtClean="0">
                <a:solidFill>
                  <a:srgbClr val="000066"/>
                </a:solidFill>
              </a:rPr>
              <a:t>AS LIGAÇÕES INTRAMOLECULARES: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pPr eaLnBrk="1" hangingPunct="1"/>
            <a:r>
              <a:rPr lang="pt-BR" altLang="pt-BR" sz="2400" smtClean="0"/>
              <a:t>“um átomo isolado apresenta propriedades bem diferentes </a:t>
            </a:r>
          </a:p>
          <a:p>
            <a:pPr eaLnBrk="1" hangingPunct="1">
              <a:buFontTx/>
              <a:buNone/>
            </a:pPr>
            <a:r>
              <a:rPr lang="pt-BR" altLang="pt-BR" sz="2400" smtClean="0"/>
              <a:t>do que quando se encontra ligado a outro(s) átomo(s)”.</a:t>
            </a:r>
          </a:p>
          <a:p>
            <a:pPr eaLnBrk="1" hangingPunct="1">
              <a:buFontTx/>
              <a:buNone/>
            </a:pPr>
            <a:r>
              <a:rPr lang="pt-BR" altLang="pt-BR" sz="2400" smtClean="0"/>
              <a:t>      </a:t>
            </a:r>
          </a:p>
          <a:p>
            <a:pPr eaLnBrk="1" hangingPunct="1">
              <a:buFontTx/>
              <a:buNone/>
            </a:pPr>
            <a:r>
              <a:rPr lang="pt-BR" altLang="pt-BR" sz="2400" smtClean="0"/>
              <a:t>      orbitais eletrônicos                          orbitais eletrônicos</a:t>
            </a:r>
          </a:p>
          <a:p>
            <a:pPr eaLnBrk="1" hangingPunct="1">
              <a:buFontTx/>
              <a:buNone/>
            </a:pPr>
            <a:r>
              <a:rPr lang="pt-BR" altLang="pt-BR" sz="2400" smtClean="0"/>
              <a:t>          não-ligantes                   </a:t>
            </a:r>
            <a:r>
              <a:rPr lang="pt-BR" altLang="pt-BR" sz="2400" smtClean="0">
                <a:cs typeface="Arial" charset="0"/>
              </a:rPr>
              <a:t>≠                     ligantes</a:t>
            </a:r>
          </a:p>
          <a:p>
            <a:pPr algn="ctr" eaLnBrk="1" hangingPunct="1">
              <a:buFontTx/>
              <a:buNone/>
            </a:pPr>
            <a:r>
              <a:rPr lang="pt-BR" altLang="pt-BR" sz="2400" smtClean="0"/>
              <a:t>   (átomo isolado)                           (átomo ligado a outro)</a:t>
            </a:r>
          </a:p>
          <a:p>
            <a:pPr eaLnBrk="1" hangingPunct="1">
              <a:buFontTx/>
              <a:buNone/>
            </a:pPr>
            <a:endParaRPr lang="pt-BR" altLang="pt-BR" sz="2400" smtClean="0"/>
          </a:p>
          <a:p>
            <a:pPr eaLnBrk="1" hangingPunct="1">
              <a:buFontTx/>
              <a:buNone/>
            </a:pPr>
            <a:endParaRPr lang="pt-BR" altLang="pt-BR" sz="1600" smtClean="0"/>
          </a:p>
          <a:p>
            <a:pPr eaLnBrk="1" hangingPunct="1">
              <a:buFontTx/>
              <a:buNone/>
            </a:pPr>
            <a:endParaRPr lang="pt-BR" altLang="pt-BR" sz="1600" smtClean="0"/>
          </a:p>
        </p:txBody>
      </p:sp>
      <p:pic>
        <p:nvPicPr>
          <p:cNvPr id="9232" name="Picture 16" descr="C:\Users\Daniella\Documents\rivaldo\materiais\TLV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365625"/>
            <a:ext cx="47307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aniella\Documents\rivaldo\materiais\sigma s-s 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052513"/>
            <a:ext cx="7812087" cy="5002212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 eaLnBrk="1" hangingPunct="1"/>
            <a:r>
              <a:rPr lang="pt-BR" altLang="pt-BR" sz="2400" smtClean="0"/>
              <a:t>“um sistema sempre caminha, naturalmente, para um </a:t>
            </a:r>
          </a:p>
          <a:p>
            <a:pPr eaLnBrk="1" hangingPunct="1">
              <a:buFontTx/>
              <a:buNone/>
            </a:pPr>
            <a:r>
              <a:rPr lang="pt-BR" altLang="pt-BR" sz="2400" smtClean="0"/>
              <a:t>estado de menor energia e maior estabilidade”.</a:t>
            </a:r>
          </a:p>
          <a:p>
            <a:pPr algn="ctr" eaLnBrk="1" hangingPunct="1">
              <a:buFontTx/>
              <a:buNone/>
            </a:pPr>
            <a:endParaRPr lang="pt-BR" altLang="pt-BR" sz="2400" smtClean="0"/>
          </a:p>
          <a:p>
            <a:pPr eaLnBrk="1" hangingPunct="1"/>
            <a:endParaRPr lang="pt-BR" altLang="pt-BR" sz="1600" smtClean="0"/>
          </a:p>
          <a:p>
            <a:pPr eaLnBrk="1" hangingPunct="1">
              <a:buFontTx/>
              <a:buNone/>
            </a:pPr>
            <a:r>
              <a:rPr lang="pt-BR" altLang="pt-BR" sz="1600" smtClean="0"/>
              <a:t>  </a:t>
            </a:r>
          </a:p>
        </p:txBody>
      </p:sp>
      <p:pic>
        <p:nvPicPr>
          <p:cNvPr id="16387" name="Picture 5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125538"/>
            <a:ext cx="6769100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60350"/>
            <a:ext cx="8785225" cy="5865813"/>
          </a:xfrm>
        </p:spPr>
        <p:txBody>
          <a:bodyPr/>
          <a:lstStyle/>
          <a:p>
            <a:pPr eaLnBrk="1" hangingPunct="1"/>
            <a:endParaRPr lang="pt-BR" altLang="pt-BR" sz="1600" b="1" smtClean="0"/>
          </a:p>
          <a:p>
            <a:pPr eaLnBrk="1" hangingPunct="1"/>
            <a:r>
              <a:rPr lang="pt-BR" altLang="pt-BR" sz="2400" b="1" smtClean="0"/>
              <a:t>regra do octeto:</a:t>
            </a:r>
            <a:r>
              <a:rPr lang="pt-BR" altLang="pt-BR" sz="2400" smtClean="0"/>
              <a:t> “numa ligação química um átomo tende a        </a:t>
            </a:r>
          </a:p>
          <a:p>
            <a:pPr eaLnBrk="1" hangingPunct="1">
              <a:buFontTx/>
              <a:buNone/>
            </a:pPr>
            <a:r>
              <a:rPr lang="pt-BR" altLang="pt-BR" sz="2400" smtClean="0"/>
              <a:t>ficar com oito elétrons na última camada (config.eletrônica se-</a:t>
            </a:r>
          </a:p>
          <a:p>
            <a:pPr eaLnBrk="1" hangingPunct="1">
              <a:buFontTx/>
              <a:buNone/>
            </a:pPr>
            <a:r>
              <a:rPr lang="pt-BR" altLang="pt-BR" sz="2400" smtClean="0"/>
              <a:t>melhante a de um gás nobre)”.</a:t>
            </a:r>
          </a:p>
          <a:p>
            <a:pPr eaLnBrk="1" hangingPunct="1"/>
            <a:endParaRPr lang="pt-BR" altLang="pt-BR" sz="2400" smtClean="0"/>
          </a:p>
          <a:p>
            <a:pPr eaLnBrk="1" hangingPunct="1"/>
            <a:endParaRPr lang="pt-BR" altLang="pt-BR" sz="1600" b="1" smtClean="0"/>
          </a:p>
          <a:p>
            <a:pPr eaLnBrk="1" hangingPunct="1"/>
            <a:endParaRPr lang="pt-BR" altLang="pt-BR" sz="1600" b="1" smtClean="0"/>
          </a:p>
          <a:p>
            <a:pPr eaLnBrk="1" hangingPunct="1"/>
            <a:endParaRPr lang="pt-BR" altLang="pt-BR" sz="1600" b="1" smtClean="0"/>
          </a:p>
          <a:p>
            <a:pPr eaLnBrk="1" hangingPunct="1">
              <a:buFontTx/>
              <a:buNone/>
            </a:pPr>
            <a:r>
              <a:rPr lang="pt-BR" altLang="pt-BR" sz="1600" b="1" smtClean="0"/>
              <a:t>                                            </a:t>
            </a:r>
          </a:p>
        </p:txBody>
      </p:sp>
      <p:grpSp>
        <p:nvGrpSpPr>
          <p:cNvPr id="2" name="Group 141"/>
          <p:cNvGrpSpPr>
            <a:grpSpLocks/>
          </p:cNvGrpSpPr>
          <p:nvPr/>
        </p:nvGrpSpPr>
        <p:grpSpPr bwMode="auto">
          <a:xfrm>
            <a:off x="900113" y="2133600"/>
            <a:ext cx="2133600" cy="595313"/>
            <a:chOff x="816" y="1200"/>
            <a:chExt cx="1344" cy="375"/>
          </a:xfrm>
        </p:grpSpPr>
        <p:sp>
          <p:nvSpPr>
            <p:cNvPr id="17463" name="Oval 142"/>
            <p:cNvSpPr>
              <a:spLocks noChangeArrowheads="1"/>
            </p:cNvSpPr>
            <p:nvPr/>
          </p:nvSpPr>
          <p:spPr bwMode="auto">
            <a:xfrm>
              <a:off x="1824" y="1296"/>
              <a:ext cx="48" cy="4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7464" name="Oval 143"/>
            <p:cNvSpPr>
              <a:spLocks noChangeArrowheads="1"/>
            </p:cNvSpPr>
            <p:nvPr/>
          </p:nvSpPr>
          <p:spPr bwMode="auto">
            <a:xfrm>
              <a:off x="2112" y="1392"/>
              <a:ext cx="48" cy="4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7465" name="Oval 144"/>
            <p:cNvSpPr>
              <a:spLocks noChangeArrowheads="1"/>
            </p:cNvSpPr>
            <p:nvPr/>
          </p:nvSpPr>
          <p:spPr bwMode="auto">
            <a:xfrm>
              <a:off x="1920" y="1200"/>
              <a:ext cx="48" cy="4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7466" name="Oval 145"/>
            <p:cNvSpPr>
              <a:spLocks noChangeArrowheads="1"/>
            </p:cNvSpPr>
            <p:nvPr/>
          </p:nvSpPr>
          <p:spPr bwMode="auto">
            <a:xfrm>
              <a:off x="2016" y="1200"/>
              <a:ext cx="48" cy="4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7467" name="Oval 146"/>
            <p:cNvSpPr>
              <a:spLocks noChangeArrowheads="1"/>
            </p:cNvSpPr>
            <p:nvPr/>
          </p:nvSpPr>
          <p:spPr bwMode="auto">
            <a:xfrm>
              <a:off x="2112" y="1296"/>
              <a:ext cx="48" cy="4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7468" name="Oval 147"/>
            <p:cNvSpPr>
              <a:spLocks noChangeArrowheads="1"/>
            </p:cNvSpPr>
            <p:nvPr/>
          </p:nvSpPr>
          <p:spPr bwMode="auto">
            <a:xfrm>
              <a:off x="1920" y="1488"/>
              <a:ext cx="48" cy="4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7469" name="Oval 148"/>
            <p:cNvSpPr>
              <a:spLocks noChangeArrowheads="1"/>
            </p:cNvSpPr>
            <p:nvPr/>
          </p:nvSpPr>
          <p:spPr bwMode="auto">
            <a:xfrm>
              <a:off x="2016" y="1488"/>
              <a:ext cx="48" cy="4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7470" name="Rectangle 149"/>
            <p:cNvSpPr>
              <a:spLocks noChangeArrowheads="1"/>
            </p:cNvSpPr>
            <p:nvPr/>
          </p:nvSpPr>
          <p:spPr bwMode="auto">
            <a:xfrm>
              <a:off x="1862" y="1200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s-ES_tradnl" altLang="pt-BR" sz="2800" b="0" baseline="0">
                  <a:solidFill>
                    <a:srgbClr val="FFFFFF"/>
                  </a:solidFill>
                  <a:latin typeface="Times New Roman" pitchFamily="18" charset="0"/>
                </a:rPr>
                <a:t>F</a:t>
              </a:r>
              <a:endParaRPr lang="es-ES" altLang="pt-BR" sz="2800" b="0" baseline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7471" name="Oval 150"/>
            <p:cNvSpPr>
              <a:spLocks noChangeArrowheads="1"/>
            </p:cNvSpPr>
            <p:nvPr/>
          </p:nvSpPr>
          <p:spPr bwMode="auto">
            <a:xfrm>
              <a:off x="1200" y="1392"/>
              <a:ext cx="48" cy="4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7472" name="Rectangle 151"/>
            <p:cNvSpPr>
              <a:spLocks noChangeArrowheads="1"/>
            </p:cNvSpPr>
            <p:nvPr/>
          </p:nvSpPr>
          <p:spPr bwMode="auto">
            <a:xfrm>
              <a:off x="816" y="1209"/>
              <a:ext cx="37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s-ES_tradnl" altLang="pt-BR" sz="2800" b="0" baseline="0">
                  <a:solidFill>
                    <a:srgbClr val="FFFFFF"/>
                  </a:solidFill>
                  <a:latin typeface="Times New Roman" pitchFamily="18" charset="0"/>
                </a:rPr>
                <a:t>Na</a:t>
              </a:r>
              <a:endParaRPr lang="es-ES" altLang="pt-BR" sz="2800" b="0" baseline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7473" name="Text Box 152"/>
            <p:cNvSpPr txBox="1">
              <a:spLocks noChangeArrowheads="1"/>
            </p:cNvSpPr>
            <p:nvPr/>
          </p:nvSpPr>
          <p:spPr bwMode="auto">
            <a:xfrm>
              <a:off x="1430" y="1248"/>
              <a:ext cx="24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s-ES_tradnl" altLang="pt-BR" sz="2800" b="0" baseline="0">
                  <a:solidFill>
                    <a:srgbClr val="FFFFFF"/>
                  </a:solidFill>
                  <a:latin typeface="Times New Roman" pitchFamily="18" charset="0"/>
                </a:rPr>
                <a:t>+</a:t>
              </a:r>
              <a:endParaRPr lang="es-ES" altLang="pt-BR" sz="2800" b="0" baseline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12442" name="AutoShape 154"/>
          <p:cNvSpPr>
            <a:spLocks noChangeArrowheads="1"/>
          </p:cNvSpPr>
          <p:nvPr/>
        </p:nvSpPr>
        <p:spPr bwMode="auto">
          <a:xfrm>
            <a:off x="1436688" y="2301875"/>
            <a:ext cx="1066800" cy="304800"/>
          </a:xfrm>
          <a:prstGeom prst="curvedUpArrow">
            <a:avLst>
              <a:gd name="adj1" fmla="val 70000"/>
              <a:gd name="adj2" fmla="val 140000"/>
              <a:gd name="adj3" fmla="val 33333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2443" name="Line 155"/>
          <p:cNvSpPr>
            <a:spLocks noChangeShapeType="1"/>
          </p:cNvSpPr>
          <p:nvPr/>
        </p:nvSpPr>
        <p:spPr bwMode="auto">
          <a:xfrm>
            <a:off x="3348038" y="2420938"/>
            <a:ext cx="1143000" cy="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3" name="Group 167"/>
          <p:cNvGrpSpPr>
            <a:grpSpLocks/>
          </p:cNvGrpSpPr>
          <p:nvPr/>
        </p:nvGrpSpPr>
        <p:grpSpPr bwMode="auto">
          <a:xfrm>
            <a:off x="4643438" y="2133600"/>
            <a:ext cx="1825625" cy="542925"/>
            <a:chOff x="3254" y="1194"/>
            <a:chExt cx="1150" cy="342"/>
          </a:xfrm>
        </p:grpSpPr>
        <p:sp>
          <p:nvSpPr>
            <p:cNvPr id="17453" name="Text Box 168"/>
            <p:cNvSpPr txBox="1">
              <a:spLocks noChangeArrowheads="1"/>
            </p:cNvSpPr>
            <p:nvPr/>
          </p:nvSpPr>
          <p:spPr bwMode="auto">
            <a:xfrm>
              <a:off x="3254" y="1194"/>
              <a:ext cx="115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s-ES_tradnl" altLang="pt-BR" sz="2800" b="0" baseline="0">
                  <a:solidFill>
                    <a:srgbClr val="FFFFFF"/>
                  </a:solidFill>
                  <a:latin typeface="Times New Roman" pitchFamily="18" charset="0"/>
                </a:rPr>
                <a:t>[Na]</a:t>
              </a:r>
              <a:r>
                <a:rPr lang="es-ES_tradnl" altLang="pt-BR" sz="2800" b="0">
                  <a:solidFill>
                    <a:srgbClr val="FFFFFF"/>
                  </a:solidFill>
                  <a:latin typeface="Times New Roman" pitchFamily="18" charset="0"/>
                </a:rPr>
                <a:t>+</a:t>
              </a:r>
              <a:r>
                <a:rPr lang="es-ES_tradnl" altLang="pt-BR" sz="2800" b="0" baseline="0">
                  <a:solidFill>
                    <a:srgbClr val="FFFFFF"/>
                  </a:solidFill>
                  <a:latin typeface="Times New Roman" pitchFamily="18" charset="0"/>
                </a:rPr>
                <a:t>[      ]</a:t>
              </a:r>
              <a:r>
                <a:rPr lang="es-ES_tradnl" altLang="pt-BR" sz="2800" b="0">
                  <a:solidFill>
                    <a:srgbClr val="FFFFFF"/>
                  </a:solidFill>
                  <a:latin typeface="Times New Roman" pitchFamily="18" charset="0"/>
                </a:rPr>
                <a:t>-</a:t>
              </a:r>
              <a:endParaRPr lang="es-ES" altLang="pt-BR" sz="2800" b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7454" name="Oval 169"/>
            <p:cNvSpPr>
              <a:spLocks noChangeArrowheads="1"/>
            </p:cNvSpPr>
            <p:nvPr/>
          </p:nvSpPr>
          <p:spPr bwMode="auto">
            <a:xfrm>
              <a:off x="3888" y="1296"/>
              <a:ext cx="48" cy="4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7455" name="Oval 170"/>
            <p:cNvSpPr>
              <a:spLocks noChangeArrowheads="1"/>
            </p:cNvSpPr>
            <p:nvPr/>
          </p:nvSpPr>
          <p:spPr bwMode="auto">
            <a:xfrm>
              <a:off x="4176" y="1392"/>
              <a:ext cx="48" cy="4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7456" name="Oval 171"/>
            <p:cNvSpPr>
              <a:spLocks noChangeArrowheads="1"/>
            </p:cNvSpPr>
            <p:nvPr/>
          </p:nvSpPr>
          <p:spPr bwMode="auto">
            <a:xfrm>
              <a:off x="3984" y="1200"/>
              <a:ext cx="48" cy="4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7457" name="Oval 172"/>
            <p:cNvSpPr>
              <a:spLocks noChangeArrowheads="1"/>
            </p:cNvSpPr>
            <p:nvPr/>
          </p:nvSpPr>
          <p:spPr bwMode="auto">
            <a:xfrm>
              <a:off x="4080" y="1200"/>
              <a:ext cx="48" cy="4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7458" name="Oval 173"/>
            <p:cNvSpPr>
              <a:spLocks noChangeArrowheads="1"/>
            </p:cNvSpPr>
            <p:nvPr/>
          </p:nvSpPr>
          <p:spPr bwMode="auto">
            <a:xfrm>
              <a:off x="4176" y="1296"/>
              <a:ext cx="48" cy="4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7459" name="Oval 174"/>
            <p:cNvSpPr>
              <a:spLocks noChangeArrowheads="1"/>
            </p:cNvSpPr>
            <p:nvPr/>
          </p:nvSpPr>
          <p:spPr bwMode="auto">
            <a:xfrm>
              <a:off x="3984" y="1488"/>
              <a:ext cx="48" cy="4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7460" name="Oval 175"/>
            <p:cNvSpPr>
              <a:spLocks noChangeArrowheads="1"/>
            </p:cNvSpPr>
            <p:nvPr/>
          </p:nvSpPr>
          <p:spPr bwMode="auto">
            <a:xfrm>
              <a:off x="4080" y="1488"/>
              <a:ext cx="48" cy="4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7461" name="Rectangle 176"/>
            <p:cNvSpPr>
              <a:spLocks noChangeArrowheads="1"/>
            </p:cNvSpPr>
            <p:nvPr/>
          </p:nvSpPr>
          <p:spPr bwMode="auto">
            <a:xfrm>
              <a:off x="3926" y="1200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s-ES_tradnl" altLang="pt-BR" sz="2800" b="0" baseline="0">
                  <a:solidFill>
                    <a:srgbClr val="FFFFFF"/>
                  </a:solidFill>
                  <a:latin typeface="Times New Roman" pitchFamily="18" charset="0"/>
                </a:rPr>
                <a:t>F</a:t>
              </a:r>
              <a:endParaRPr lang="es-ES" altLang="pt-BR" sz="2800" b="0" baseline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7462" name="Oval 177"/>
            <p:cNvSpPr>
              <a:spLocks noChangeArrowheads="1"/>
            </p:cNvSpPr>
            <p:nvPr/>
          </p:nvSpPr>
          <p:spPr bwMode="auto">
            <a:xfrm>
              <a:off x="3888" y="1392"/>
              <a:ext cx="48" cy="4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  <p:sp>
        <p:nvSpPr>
          <p:cNvPr id="12466" name="Text Box 178"/>
          <p:cNvSpPr txBox="1">
            <a:spLocks noChangeArrowheads="1"/>
          </p:cNvSpPr>
          <p:nvPr/>
        </p:nvSpPr>
        <p:spPr bwMode="auto">
          <a:xfrm>
            <a:off x="7324725" y="1798638"/>
            <a:ext cx="1330325" cy="739775"/>
          </a:xfrm>
          <a:prstGeom prst="rect">
            <a:avLst/>
          </a:prstGeom>
          <a:noFill/>
          <a:ln w="254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26000" tIns="82800" rIns="126000" bIns="82800">
            <a:spAutoFit/>
          </a:bodyPr>
          <a:lstStyle>
            <a:lvl1pPr eaLnBrk="0" hangingPunct="0">
              <a:defRPr sz="2400" b="1"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s-ES_tradnl" altLang="pt-BR" sz="1800" baseline="0">
                <a:solidFill>
                  <a:srgbClr val="00FF00"/>
                </a:solidFill>
              </a:rPr>
              <a:t>LIGAÇÃO</a:t>
            </a:r>
          </a:p>
          <a:p>
            <a:pPr algn="ctr" eaLnBrk="1" hangingPunct="1">
              <a:spcBef>
                <a:spcPct val="0"/>
              </a:spcBef>
            </a:pPr>
            <a:r>
              <a:rPr lang="es-ES_tradnl" altLang="pt-BR" sz="1800" baseline="0">
                <a:solidFill>
                  <a:srgbClr val="00FF00"/>
                </a:solidFill>
              </a:rPr>
              <a:t>IÔNICA</a:t>
            </a:r>
            <a:endParaRPr lang="es-ES" altLang="pt-BR" sz="1800" baseline="0">
              <a:solidFill>
                <a:srgbClr val="00FF00"/>
              </a:solidFill>
            </a:endParaRPr>
          </a:p>
        </p:txBody>
      </p:sp>
      <p:grpSp>
        <p:nvGrpSpPr>
          <p:cNvPr id="4" name="Group 197"/>
          <p:cNvGrpSpPr>
            <a:grpSpLocks/>
          </p:cNvGrpSpPr>
          <p:nvPr/>
        </p:nvGrpSpPr>
        <p:grpSpPr bwMode="auto">
          <a:xfrm>
            <a:off x="900113" y="4365625"/>
            <a:ext cx="1981200" cy="617538"/>
            <a:chOff x="912" y="2496"/>
            <a:chExt cx="1248" cy="389"/>
          </a:xfrm>
        </p:grpSpPr>
        <p:sp>
          <p:nvSpPr>
            <p:cNvPr id="17436" name="Oval 198"/>
            <p:cNvSpPr>
              <a:spLocks noChangeArrowheads="1"/>
            </p:cNvSpPr>
            <p:nvPr/>
          </p:nvSpPr>
          <p:spPr bwMode="auto">
            <a:xfrm>
              <a:off x="1824" y="2592"/>
              <a:ext cx="48" cy="4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7437" name="Oval 199"/>
            <p:cNvSpPr>
              <a:spLocks noChangeArrowheads="1"/>
            </p:cNvSpPr>
            <p:nvPr/>
          </p:nvSpPr>
          <p:spPr bwMode="auto">
            <a:xfrm>
              <a:off x="2112" y="2688"/>
              <a:ext cx="48" cy="4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7438" name="Oval 200"/>
            <p:cNvSpPr>
              <a:spLocks noChangeArrowheads="1"/>
            </p:cNvSpPr>
            <p:nvPr/>
          </p:nvSpPr>
          <p:spPr bwMode="auto">
            <a:xfrm>
              <a:off x="1920" y="2496"/>
              <a:ext cx="48" cy="4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7439" name="Oval 201"/>
            <p:cNvSpPr>
              <a:spLocks noChangeArrowheads="1"/>
            </p:cNvSpPr>
            <p:nvPr/>
          </p:nvSpPr>
          <p:spPr bwMode="auto">
            <a:xfrm>
              <a:off x="2016" y="2496"/>
              <a:ext cx="48" cy="4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7440" name="Oval 202"/>
            <p:cNvSpPr>
              <a:spLocks noChangeArrowheads="1"/>
            </p:cNvSpPr>
            <p:nvPr/>
          </p:nvSpPr>
          <p:spPr bwMode="auto">
            <a:xfrm>
              <a:off x="2112" y="2592"/>
              <a:ext cx="48" cy="4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7441" name="Oval 203"/>
            <p:cNvSpPr>
              <a:spLocks noChangeArrowheads="1"/>
            </p:cNvSpPr>
            <p:nvPr/>
          </p:nvSpPr>
          <p:spPr bwMode="auto">
            <a:xfrm>
              <a:off x="1920" y="2784"/>
              <a:ext cx="48" cy="4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7442" name="Oval 204"/>
            <p:cNvSpPr>
              <a:spLocks noChangeArrowheads="1"/>
            </p:cNvSpPr>
            <p:nvPr/>
          </p:nvSpPr>
          <p:spPr bwMode="auto">
            <a:xfrm>
              <a:off x="2016" y="2784"/>
              <a:ext cx="48" cy="4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7443" name="Rectangle 205"/>
            <p:cNvSpPr>
              <a:spLocks noChangeArrowheads="1"/>
            </p:cNvSpPr>
            <p:nvPr/>
          </p:nvSpPr>
          <p:spPr bwMode="auto">
            <a:xfrm>
              <a:off x="1862" y="2496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s-ES_tradnl" altLang="pt-BR" sz="2800" b="0" baseline="0">
                  <a:solidFill>
                    <a:srgbClr val="FFFFFF"/>
                  </a:solidFill>
                  <a:latin typeface="Times New Roman" pitchFamily="18" charset="0"/>
                </a:rPr>
                <a:t>F</a:t>
              </a:r>
              <a:endParaRPr lang="es-ES" altLang="pt-BR" sz="2800" b="0" baseline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7444" name="Text Box 206"/>
            <p:cNvSpPr txBox="1">
              <a:spLocks noChangeArrowheads="1"/>
            </p:cNvSpPr>
            <p:nvPr/>
          </p:nvSpPr>
          <p:spPr bwMode="auto">
            <a:xfrm>
              <a:off x="1430" y="2558"/>
              <a:ext cx="24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s-ES_tradnl" altLang="pt-BR" sz="2800" b="0" baseline="0">
                  <a:solidFill>
                    <a:srgbClr val="FFFFFF"/>
                  </a:solidFill>
                  <a:latin typeface="Times New Roman" pitchFamily="18" charset="0"/>
                </a:rPr>
                <a:t>+</a:t>
              </a:r>
              <a:endParaRPr lang="es-ES" altLang="pt-BR" sz="2800" b="0" baseline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7445" name="Oval 207"/>
            <p:cNvSpPr>
              <a:spLocks noChangeArrowheads="1"/>
            </p:cNvSpPr>
            <p:nvPr/>
          </p:nvSpPr>
          <p:spPr bwMode="auto">
            <a:xfrm>
              <a:off x="912" y="2592"/>
              <a:ext cx="48" cy="4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7446" name="Oval 208"/>
            <p:cNvSpPr>
              <a:spLocks noChangeArrowheads="1"/>
            </p:cNvSpPr>
            <p:nvPr/>
          </p:nvSpPr>
          <p:spPr bwMode="auto">
            <a:xfrm>
              <a:off x="912" y="2688"/>
              <a:ext cx="48" cy="4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7447" name="Oval 209"/>
            <p:cNvSpPr>
              <a:spLocks noChangeArrowheads="1"/>
            </p:cNvSpPr>
            <p:nvPr/>
          </p:nvSpPr>
          <p:spPr bwMode="auto">
            <a:xfrm>
              <a:off x="1008" y="2496"/>
              <a:ext cx="48" cy="4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7448" name="Oval 210"/>
            <p:cNvSpPr>
              <a:spLocks noChangeArrowheads="1"/>
            </p:cNvSpPr>
            <p:nvPr/>
          </p:nvSpPr>
          <p:spPr bwMode="auto">
            <a:xfrm>
              <a:off x="1104" y="2496"/>
              <a:ext cx="48" cy="4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7449" name="Oval 211"/>
            <p:cNvSpPr>
              <a:spLocks noChangeArrowheads="1"/>
            </p:cNvSpPr>
            <p:nvPr/>
          </p:nvSpPr>
          <p:spPr bwMode="auto">
            <a:xfrm>
              <a:off x="1200" y="2592"/>
              <a:ext cx="48" cy="4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7450" name="Oval 212"/>
            <p:cNvSpPr>
              <a:spLocks noChangeArrowheads="1"/>
            </p:cNvSpPr>
            <p:nvPr/>
          </p:nvSpPr>
          <p:spPr bwMode="auto">
            <a:xfrm>
              <a:off x="1008" y="2784"/>
              <a:ext cx="48" cy="4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7451" name="Oval 213"/>
            <p:cNvSpPr>
              <a:spLocks noChangeArrowheads="1"/>
            </p:cNvSpPr>
            <p:nvPr/>
          </p:nvSpPr>
          <p:spPr bwMode="auto">
            <a:xfrm>
              <a:off x="1104" y="2784"/>
              <a:ext cx="48" cy="4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7452" name="Rectangle 214"/>
            <p:cNvSpPr>
              <a:spLocks noChangeArrowheads="1"/>
            </p:cNvSpPr>
            <p:nvPr/>
          </p:nvSpPr>
          <p:spPr bwMode="auto">
            <a:xfrm>
              <a:off x="950" y="2496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 baseline="30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baseline="30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s-ES_tradnl" altLang="pt-BR" sz="2800" b="0" baseline="0">
                  <a:solidFill>
                    <a:srgbClr val="FFFFFF"/>
                  </a:solidFill>
                  <a:latin typeface="Times New Roman" pitchFamily="18" charset="0"/>
                </a:rPr>
                <a:t>F</a:t>
              </a:r>
              <a:endParaRPr lang="es-ES" altLang="pt-BR" sz="2800" b="0" baseline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" name="Group 233"/>
          <p:cNvGrpSpPr>
            <a:grpSpLocks/>
          </p:cNvGrpSpPr>
          <p:nvPr/>
        </p:nvGrpSpPr>
        <p:grpSpPr bwMode="auto">
          <a:xfrm>
            <a:off x="3186113" y="4365625"/>
            <a:ext cx="2819400" cy="542925"/>
            <a:chOff x="2352" y="2496"/>
            <a:chExt cx="1776" cy="342"/>
          </a:xfrm>
        </p:grpSpPr>
        <p:sp>
          <p:nvSpPr>
            <p:cNvPr id="17419" name="Line 234"/>
            <p:cNvSpPr>
              <a:spLocks noChangeShapeType="1"/>
            </p:cNvSpPr>
            <p:nvPr/>
          </p:nvSpPr>
          <p:spPr bwMode="auto">
            <a:xfrm flipV="1">
              <a:off x="2352" y="2640"/>
              <a:ext cx="864" cy="6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7420" name="Group 235"/>
            <p:cNvGrpSpPr>
              <a:grpSpLocks/>
            </p:cNvGrpSpPr>
            <p:nvPr/>
          </p:nvGrpSpPr>
          <p:grpSpPr bwMode="auto">
            <a:xfrm>
              <a:off x="3504" y="2496"/>
              <a:ext cx="624" cy="342"/>
              <a:chOff x="3504" y="2496"/>
              <a:chExt cx="624" cy="342"/>
            </a:xfrm>
          </p:grpSpPr>
          <p:sp>
            <p:nvSpPr>
              <p:cNvPr id="17421" name="Oval 236"/>
              <p:cNvSpPr>
                <a:spLocks noChangeArrowheads="1"/>
              </p:cNvSpPr>
              <p:nvPr/>
            </p:nvSpPr>
            <p:spPr bwMode="auto">
              <a:xfrm>
                <a:off x="3792" y="2598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7422" name="Oval 237"/>
              <p:cNvSpPr>
                <a:spLocks noChangeArrowheads="1"/>
              </p:cNvSpPr>
              <p:nvPr/>
            </p:nvSpPr>
            <p:spPr bwMode="auto">
              <a:xfrm>
                <a:off x="4080" y="2694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7423" name="Oval 238"/>
              <p:cNvSpPr>
                <a:spLocks noChangeArrowheads="1"/>
              </p:cNvSpPr>
              <p:nvPr/>
            </p:nvSpPr>
            <p:spPr bwMode="auto">
              <a:xfrm>
                <a:off x="3888" y="2496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7424" name="Oval 239"/>
              <p:cNvSpPr>
                <a:spLocks noChangeArrowheads="1"/>
              </p:cNvSpPr>
              <p:nvPr/>
            </p:nvSpPr>
            <p:spPr bwMode="auto">
              <a:xfrm>
                <a:off x="3984" y="2496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7425" name="Oval 240"/>
              <p:cNvSpPr>
                <a:spLocks noChangeArrowheads="1"/>
              </p:cNvSpPr>
              <p:nvPr/>
            </p:nvSpPr>
            <p:spPr bwMode="auto">
              <a:xfrm>
                <a:off x="4080" y="2598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7426" name="Oval 241"/>
              <p:cNvSpPr>
                <a:spLocks noChangeArrowheads="1"/>
              </p:cNvSpPr>
              <p:nvPr/>
            </p:nvSpPr>
            <p:spPr bwMode="auto">
              <a:xfrm>
                <a:off x="3888" y="2790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7427" name="Oval 242"/>
              <p:cNvSpPr>
                <a:spLocks noChangeArrowheads="1"/>
              </p:cNvSpPr>
              <p:nvPr/>
            </p:nvSpPr>
            <p:spPr bwMode="auto">
              <a:xfrm>
                <a:off x="3984" y="2790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7428" name="Rectangle 243"/>
              <p:cNvSpPr>
                <a:spLocks noChangeArrowheads="1"/>
              </p:cNvSpPr>
              <p:nvPr/>
            </p:nvSpPr>
            <p:spPr bwMode="auto">
              <a:xfrm>
                <a:off x="3552" y="2502"/>
                <a:ext cx="53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s-ES_tradnl" altLang="pt-BR" sz="2800" b="0" baseline="0">
                    <a:solidFill>
                      <a:srgbClr val="FFFFFF"/>
                    </a:solidFill>
                    <a:latin typeface="Times New Roman" pitchFamily="18" charset="0"/>
                  </a:rPr>
                  <a:t>F   F</a:t>
                </a:r>
                <a:endParaRPr lang="es-ES" altLang="pt-BR" sz="2800" b="0" baseline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29" name="Oval 244"/>
              <p:cNvSpPr>
                <a:spLocks noChangeArrowheads="1"/>
              </p:cNvSpPr>
              <p:nvPr/>
            </p:nvSpPr>
            <p:spPr bwMode="auto">
              <a:xfrm>
                <a:off x="3792" y="2694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7430" name="Oval 245"/>
              <p:cNvSpPr>
                <a:spLocks noChangeArrowheads="1"/>
              </p:cNvSpPr>
              <p:nvPr/>
            </p:nvSpPr>
            <p:spPr bwMode="auto">
              <a:xfrm>
                <a:off x="3504" y="2592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7431" name="Oval 246"/>
              <p:cNvSpPr>
                <a:spLocks noChangeArrowheads="1"/>
              </p:cNvSpPr>
              <p:nvPr/>
            </p:nvSpPr>
            <p:spPr bwMode="auto">
              <a:xfrm>
                <a:off x="3600" y="2496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7432" name="Oval 247"/>
              <p:cNvSpPr>
                <a:spLocks noChangeArrowheads="1"/>
              </p:cNvSpPr>
              <p:nvPr/>
            </p:nvSpPr>
            <p:spPr bwMode="auto">
              <a:xfrm>
                <a:off x="3696" y="2496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7433" name="Oval 248"/>
              <p:cNvSpPr>
                <a:spLocks noChangeArrowheads="1"/>
              </p:cNvSpPr>
              <p:nvPr/>
            </p:nvSpPr>
            <p:spPr bwMode="auto">
              <a:xfrm>
                <a:off x="3600" y="2784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7434" name="Oval 249"/>
              <p:cNvSpPr>
                <a:spLocks noChangeArrowheads="1"/>
              </p:cNvSpPr>
              <p:nvPr/>
            </p:nvSpPr>
            <p:spPr bwMode="auto">
              <a:xfrm>
                <a:off x="3696" y="2784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7435" name="Oval 250"/>
              <p:cNvSpPr>
                <a:spLocks noChangeArrowheads="1"/>
              </p:cNvSpPr>
              <p:nvPr/>
            </p:nvSpPr>
            <p:spPr bwMode="auto">
              <a:xfrm>
                <a:off x="3504" y="2688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baseline="30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</p:grpSp>
      </p:grpSp>
      <p:sp>
        <p:nvSpPr>
          <p:cNvPr id="12539" name="Text Box 251"/>
          <p:cNvSpPr txBox="1">
            <a:spLocks noChangeArrowheads="1"/>
          </p:cNvSpPr>
          <p:nvPr/>
        </p:nvSpPr>
        <p:spPr bwMode="auto">
          <a:xfrm>
            <a:off x="7164388" y="4292600"/>
            <a:ext cx="1685925" cy="739775"/>
          </a:xfrm>
          <a:prstGeom prst="rect">
            <a:avLst/>
          </a:prstGeom>
          <a:noFill/>
          <a:ln w="2540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26000" tIns="82800" rIns="126000" bIns="82800">
            <a:spAutoFit/>
          </a:bodyPr>
          <a:lstStyle>
            <a:lvl1pPr eaLnBrk="0" hangingPunct="0">
              <a:defRPr sz="2400" b="1"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s-ES_tradnl" altLang="pt-BR" sz="1800" baseline="0">
                <a:solidFill>
                  <a:srgbClr val="FFCC00"/>
                </a:solidFill>
              </a:rPr>
              <a:t>LIGAÇÃO</a:t>
            </a:r>
          </a:p>
          <a:p>
            <a:pPr algn="ctr" eaLnBrk="1" hangingPunct="1">
              <a:spcBef>
                <a:spcPct val="0"/>
              </a:spcBef>
            </a:pPr>
            <a:r>
              <a:rPr lang="es-ES_tradnl" altLang="pt-BR" sz="1800" baseline="0">
                <a:solidFill>
                  <a:srgbClr val="FFCC00"/>
                </a:solidFill>
              </a:rPr>
              <a:t>COVALENTE</a:t>
            </a:r>
            <a:endParaRPr lang="es-ES" altLang="pt-BR" sz="1800" baseline="0">
              <a:solidFill>
                <a:srgbClr val="FFCC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12442" grpId="0" animBg="1"/>
      <p:bldP spid="12443" grpId="0" animBg="1"/>
      <p:bldP spid="12466" grpId="0" animBg="1" autoUpdateAnimBg="0"/>
      <p:bldP spid="12539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l" eaLnBrk="1" hangingPunct="1"/>
            <a:r>
              <a:rPr lang="pt-BR" altLang="pt-BR" sz="2600" b="1" smtClean="0">
                <a:solidFill>
                  <a:srgbClr val="000066"/>
                </a:solidFill>
              </a:rPr>
              <a:t>  1 – A LIGAÇÃO IÔNICA: (eletrovalente ou heteropolar)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5538"/>
            <a:ext cx="8435975" cy="5399087"/>
          </a:xfrm>
        </p:spPr>
        <p:txBody>
          <a:bodyPr/>
          <a:lstStyle/>
          <a:p>
            <a:pPr eaLnBrk="1" hangingPunct="1"/>
            <a:r>
              <a:rPr lang="pt-BR" altLang="pt-BR" sz="2400" smtClean="0"/>
              <a:t>ocorre com transferência definitiva de elétrons;</a:t>
            </a:r>
          </a:p>
          <a:p>
            <a:pPr eaLnBrk="1" hangingPunct="1"/>
            <a:r>
              <a:rPr lang="pt-BR" altLang="pt-BR" sz="2400" smtClean="0"/>
              <a:t>há a formação de íons;</a:t>
            </a:r>
          </a:p>
          <a:p>
            <a:pPr eaLnBrk="1" hangingPunct="1"/>
            <a:r>
              <a:rPr lang="pt-BR" altLang="pt-BR" sz="2400" smtClean="0"/>
              <a:t>os íons se arranjam em retículos cristalinos (são sólidos </a:t>
            </a:r>
          </a:p>
          <a:p>
            <a:pPr eaLnBrk="1" hangingPunct="1">
              <a:buFontTx/>
              <a:buNone/>
            </a:pPr>
            <a:r>
              <a:rPr lang="pt-BR" altLang="pt-BR" sz="2400" smtClean="0"/>
              <a:t>cristalinos):</a:t>
            </a:r>
          </a:p>
          <a:p>
            <a:pPr eaLnBrk="1" hangingPunct="1"/>
            <a:endParaRPr lang="pt-BR" altLang="pt-BR" sz="2400" smtClean="0"/>
          </a:p>
          <a:p>
            <a:pPr algn="ctr" eaLnBrk="1" hangingPunct="1">
              <a:buFontTx/>
              <a:buNone/>
            </a:pPr>
            <a:endParaRPr lang="pt-BR" altLang="pt-BR" sz="1600" smtClean="0"/>
          </a:p>
          <a:p>
            <a:pPr eaLnBrk="1" hangingPunct="1">
              <a:buFontTx/>
              <a:buNone/>
            </a:pPr>
            <a:r>
              <a:rPr lang="pt-BR" altLang="pt-BR" sz="4400" smtClean="0"/>
              <a:t>                                                                 </a:t>
            </a:r>
          </a:p>
          <a:p>
            <a:pPr eaLnBrk="1" hangingPunct="1"/>
            <a:endParaRPr lang="pt-BR" altLang="pt-BR" sz="2800" smtClean="0"/>
          </a:p>
          <a:p>
            <a:pPr eaLnBrk="1" hangingPunct="1">
              <a:buFontTx/>
              <a:buNone/>
            </a:pPr>
            <a:r>
              <a:rPr lang="pt-BR" altLang="pt-BR" sz="2800" smtClean="0"/>
              <a:t>                              </a:t>
            </a:r>
          </a:p>
          <a:p>
            <a:pPr eaLnBrk="1" hangingPunct="1">
              <a:buFontTx/>
              <a:buNone/>
            </a:pPr>
            <a:endParaRPr lang="pt-BR" altLang="pt-BR" sz="2800" smtClean="0"/>
          </a:p>
          <a:p>
            <a:pPr eaLnBrk="1" hangingPunct="1">
              <a:buFontTx/>
              <a:buNone/>
            </a:pPr>
            <a:r>
              <a:rPr lang="pt-BR" altLang="pt-BR" sz="2800" smtClean="0"/>
              <a:t>                                     </a:t>
            </a:r>
          </a:p>
        </p:txBody>
      </p:sp>
      <p:pic>
        <p:nvPicPr>
          <p:cNvPr id="13370" name="Picture 58" descr="NaCl-Ionengi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25" y="2492375"/>
            <a:ext cx="3703638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3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pt-BR" altLang="pt-BR" sz="1400" smtClean="0"/>
          </a:p>
          <a:p>
            <a:pPr algn="ctr" eaLnBrk="1" hangingPunct="1">
              <a:buFontTx/>
              <a:buNone/>
            </a:pPr>
            <a:endParaRPr lang="pt-BR" altLang="pt-BR" sz="1400" smtClean="0"/>
          </a:p>
          <a:p>
            <a:pPr eaLnBrk="1" hangingPunct="1"/>
            <a:r>
              <a:rPr lang="pt-BR" altLang="pt-BR" sz="2400" smtClean="0"/>
              <a:t>geralmente ocorre entre:</a:t>
            </a:r>
          </a:p>
          <a:p>
            <a:pPr eaLnBrk="1" hangingPunct="1">
              <a:buFontTx/>
              <a:buNone/>
            </a:pPr>
            <a:r>
              <a:rPr lang="pt-BR" altLang="pt-BR" sz="2800" smtClean="0"/>
              <a:t> </a:t>
            </a:r>
          </a:p>
          <a:p>
            <a:pPr eaLnBrk="1" hangingPunct="1"/>
            <a:endParaRPr lang="pt-BR" altLang="pt-BR" sz="1600" smtClean="0"/>
          </a:p>
          <a:p>
            <a:pPr eaLnBrk="1" hangingPunct="1">
              <a:buFontTx/>
              <a:buNone/>
            </a:pPr>
            <a:r>
              <a:rPr lang="pt-BR" altLang="pt-BR" sz="1600" smtClean="0"/>
              <a:t>                              </a:t>
            </a:r>
          </a:p>
          <a:p>
            <a:pPr eaLnBrk="1" hangingPunct="1">
              <a:buFontTx/>
              <a:buNone/>
            </a:pPr>
            <a:r>
              <a:rPr lang="pt-BR" altLang="pt-BR" sz="1600" smtClean="0"/>
              <a:t>                                            </a:t>
            </a:r>
          </a:p>
          <a:p>
            <a:pPr eaLnBrk="1" hangingPunct="1">
              <a:buFontTx/>
              <a:buNone/>
            </a:pPr>
            <a:r>
              <a:rPr lang="pt-BR" altLang="pt-BR" sz="1600" smtClean="0"/>
              <a:t>                                    </a:t>
            </a:r>
            <a:r>
              <a:rPr lang="pt-BR" altLang="pt-BR" sz="2400" smtClean="0"/>
              <a:t>bastante                bastante</a:t>
            </a:r>
          </a:p>
          <a:p>
            <a:pPr eaLnBrk="1" hangingPunct="1">
              <a:buFontTx/>
              <a:buNone/>
            </a:pPr>
            <a:r>
              <a:rPr lang="pt-BR" altLang="pt-BR" sz="2400" smtClean="0"/>
              <a:t>                    eletropositivos       eletronegativos</a:t>
            </a:r>
          </a:p>
          <a:p>
            <a:pPr eaLnBrk="1" hangingPunct="1"/>
            <a:endParaRPr lang="pt-BR" altLang="pt-BR" sz="2400" smtClean="0"/>
          </a:p>
          <a:p>
            <a:pPr eaLnBrk="1" hangingPunct="1">
              <a:buFontTx/>
              <a:buNone/>
            </a:pPr>
            <a:endParaRPr lang="pt-BR" altLang="pt-BR" sz="2400" smtClean="0"/>
          </a:p>
          <a:p>
            <a:pPr eaLnBrk="1" hangingPunct="1">
              <a:buFontTx/>
              <a:buNone/>
            </a:pPr>
            <a:r>
              <a:rPr lang="pt-BR" altLang="pt-BR" sz="1600" smtClean="0"/>
              <a:t>                                   </a:t>
            </a:r>
            <a:r>
              <a:rPr lang="pt-BR" altLang="pt-BR" sz="2400" smtClean="0"/>
              <a:t>tendem a               tendem a </a:t>
            </a:r>
          </a:p>
          <a:p>
            <a:pPr eaLnBrk="1" hangingPunct="1">
              <a:buFontTx/>
              <a:buNone/>
            </a:pPr>
            <a:r>
              <a:rPr lang="pt-BR" altLang="pt-BR" sz="2400" smtClean="0"/>
              <a:t>                    formar cátions        formar ânions</a:t>
            </a:r>
          </a:p>
          <a:p>
            <a:pPr eaLnBrk="1" hangingPunct="1"/>
            <a:endParaRPr lang="pt-BR" altLang="pt-BR" sz="2400" smtClean="0"/>
          </a:p>
        </p:txBody>
      </p:sp>
      <p:sp>
        <p:nvSpPr>
          <p:cNvPr id="27652" name="AutoShape 4"/>
          <p:cNvSpPr>
            <a:spLocks noChangeArrowheads="1"/>
          </p:cNvSpPr>
          <p:nvPr/>
        </p:nvSpPr>
        <p:spPr bwMode="auto">
          <a:xfrm>
            <a:off x="2987675" y="1916113"/>
            <a:ext cx="360363" cy="719137"/>
          </a:xfrm>
          <a:prstGeom prst="downArrow">
            <a:avLst>
              <a:gd name="adj1" fmla="val 50000"/>
              <a:gd name="adj2" fmla="val 498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5508625" y="1916113"/>
            <a:ext cx="360363" cy="719137"/>
          </a:xfrm>
          <a:prstGeom prst="downArrow">
            <a:avLst>
              <a:gd name="adj1" fmla="val 50000"/>
              <a:gd name="adj2" fmla="val 498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2987675" y="3644900"/>
            <a:ext cx="360363" cy="576263"/>
          </a:xfrm>
          <a:prstGeom prst="downArrow">
            <a:avLst>
              <a:gd name="adj1" fmla="val 50000"/>
              <a:gd name="adj2" fmla="val 399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7655" name="AutoShape 7"/>
          <p:cNvSpPr>
            <a:spLocks noChangeArrowheads="1"/>
          </p:cNvSpPr>
          <p:nvPr/>
        </p:nvSpPr>
        <p:spPr bwMode="auto">
          <a:xfrm>
            <a:off x="5580063" y="3716338"/>
            <a:ext cx="360362" cy="576262"/>
          </a:xfrm>
          <a:prstGeom prst="downArrow">
            <a:avLst>
              <a:gd name="adj1" fmla="val 50000"/>
              <a:gd name="adj2" fmla="val 399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graphicFrame>
        <p:nvGraphicFramePr>
          <p:cNvPr id="27686" name="Group 38"/>
          <p:cNvGraphicFramePr>
            <a:graphicFrameLocks noGrp="1"/>
          </p:cNvGraphicFramePr>
          <p:nvPr/>
        </p:nvGraphicFramePr>
        <p:xfrm>
          <a:off x="2411413" y="1341438"/>
          <a:ext cx="4038600" cy="457200"/>
        </p:xfrm>
        <a:graphic>
          <a:graphicData uri="http://schemas.openxmlformats.org/drawingml/2006/table">
            <a:tbl>
              <a:tblPr/>
              <a:tblGrid>
                <a:gridCol w="4038600"/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METAIS      +      AMETAIS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691" name="Group 43"/>
          <p:cNvGraphicFramePr>
            <a:graphicFrameLocks noGrp="1"/>
          </p:cNvGraphicFramePr>
          <p:nvPr/>
        </p:nvGraphicFramePr>
        <p:xfrm>
          <a:off x="3419475" y="5516563"/>
          <a:ext cx="2808288" cy="896034"/>
        </p:xfrm>
        <a:graphic>
          <a:graphicData uri="http://schemas.openxmlformats.org/drawingml/2006/table">
            <a:tbl>
              <a:tblPr/>
              <a:tblGrid>
                <a:gridCol w="2808288"/>
              </a:tblGrid>
              <a:tr h="895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  <a:r>
                        <a:rPr kumimoji="0" 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EXCEÇÃO: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  METAIS   +   “H”</a:t>
                      </a:r>
                    </a:p>
                  </a:txBody>
                  <a:tcPr marT="45681" marB="4568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7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  <p:bldP spid="27652" grpId="0" animBg="1"/>
      <p:bldP spid="27653" grpId="0" animBg="1"/>
      <p:bldP spid="27654" grpId="0" animBg="1"/>
      <p:bldP spid="27655" grpId="0" animBg="1"/>
    </p:bldLst>
  </p:timing>
</p:sld>
</file>

<file path=ppt/theme/theme1.xml><?xml version="1.0" encoding="utf-8"?>
<a:theme xmlns:a="http://schemas.openxmlformats.org/drawingml/2006/main" name="SABÕES E DETERGENTES">
  <a:themeElements>
    <a:clrScheme name="SABÕES E DETERGENTES 13">
      <a:dk1>
        <a:srgbClr val="808080"/>
      </a:dk1>
      <a:lt1>
        <a:srgbClr val="FFFFFF"/>
      </a:lt1>
      <a:dk2>
        <a:srgbClr val="3366FF"/>
      </a:dk2>
      <a:lt2>
        <a:srgbClr val="FF3399"/>
      </a:lt2>
      <a:accent1>
        <a:srgbClr val="BBE0E3"/>
      </a:accent1>
      <a:accent2>
        <a:srgbClr val="333399"/>
      </a:accent2>
      <a:accent3>
        <a:srgbClr val="ADB8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ABÕES E DETERGENT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pt-BR" sz="2400" b="1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pt-BR" sz="2400" b="1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BÕES E DETERGENT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BÕES E DETERGENT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BÕES E DETERGENT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BÕES E DETERGENT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BÕES E DETERGENT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BÕES E DETERGENT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BÕES E DETERGENT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BÕES E DETERGENT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BÕES E DETERGENT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BÕES E DETERGENT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BÕES E DETERGENT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BÕES E DETERGENT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BÕES E DETERGENTES 13">
        <a:dk1>
          <a:srgbClr val="808080"/>
        </a:dk1>
        <a:lt1>
          <a:srgbClr val="FFFFFF"/>
        </a:lt1>
        <a:dk2>
          <a:srgbClr val="3366FF"/>
        </a:dk2>
        <a:lt2>
          <a:srgbClr val="FF3399"/>
        </a:lt2>
        <a:accent1>
          <a:srgbClr val="BBE0E3"/>
        </a:accent1>
        <a:accent2>
          <a:srgbClr val="333399"/>
        </a:accent2>
        <a:accent3>
          <a:srgbClr val="ADB8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1231</TotalTime>
  <Words>751</Words>
  <Application>Microsoft Office PowerPoint</Application>
  <PresentationFormat>Apresentação na tela (4:3)</PresentationFormat>
  <Paragraphs>225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SABÕES E DETERGENTES</vt:lpstr>
      <vt:lpstr>LIGAÇÕES QUÍMICAS</vt:lpstr>
      <vt:lpstr>Apresentação do PowerPoint</vt:lpstr>
      <vt:lpstr>Teorias das ligações químicas</vt:lpstr>
      <vt:lpstr>AS LIGAÇÕES INTRAMOLECULARES:</vt:lpstr>
      <vt:lpstr>Apresentação do PowerPoint</vt:lpstr>
      <vt:lpstr>Apresentação do PowerPoint</vt:lpstr>
      <vt:lpstr>Apresentação do PowerPoint</vt:lpstr>
      <vt:lpstr>  1 – A LIGAÇÃO IÔNICA: (eletrovalente ou heteropolar)</vt:lpstr>
      <vt:lpstr>Apresentação do PowerPoint</vt:lpstr>
      <vt:lpstr>Apresentação do PowerPoint</vt:lpstr>
      <vt:lpstr>Apresentação do PowerPoint</vt:lpstr>
      <vt:lpstr>Apresentação do PowerPoint</vt:lpstr>
      <vt:lpstr> 2 – A LIGAÇÃO COVALENTE:(molecular ou homopolar)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3 – A LIGAÇÃO METÁLICA:</vt:lpstr>
    </vt:vector>
  </TitlesOfParts>
  <Company>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LIGAÇÕES QUÍMICAS</dc:title>
  <dc:creator>Cliente</dc:creator>
  <cp:lastModifiedBy>Célia Negrão Lanfredi</cp:lastModifiedBy>
  <cp:revision>76</cp:revision>
  <dcterms:created xsi:type="dcterms:W3CDTF">2007-02-02T22:13:05Z</dcterms:created>
  <dcterms:modified xsi:type="dcterms:W3CDTF">2020-04-06T13:58:40Z</dcterms:modified>
</cp:coreProperties>
</file>